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349" r:id="rId3"/>
    <p:sldId id="350" r:id="rId4"/>
    <p:sldId id="351" r:id="rId5"/>
    <p:sldId id="352" r:id="rId6"/>
    <p:sldId id="353" r:id="rId7"/>
    <p:sldId id="329" r:id="rId8"/>
    <p:sldId id="355" r:id="rId9"/>
    <p:sldId id="359" r:id="rId10"/>
    <p:sldId id="316" r:id="rId11"/>
    <p:sldId id="317" r:id="rId12"/>
    <p:sldId id="318" r:id="rId13"/>
    <p:sldId id="301" r:id="rId14"/>
    <p:sldId id="356" r:id="rId15"/>
    <p:sldId id="357" r:id="rId16"/>
    <p:sldId id="358" r:id="rId17"/>
    <p:sldId id="319" r:id="rId18"/>
    <p:sldId id="361" r:id="rId19"/>
    <p:sldId id="362" r:id="rId20"/>
    <p:sldId id="367" r:id="rId21"/>
    <p:sldId id="364" r:id="rId22"/>
    <p:sldId id="322" r:id="rId23"/>
    <p:sldId id="366" r:id="rId24"/>
    <p:sldId id="368" r:id="rId25"/>
    <p:sldId id="369" r:id="rId26"/>
    <p:sldId id="370" r:id="rId27"/>
    <p:sldId id="274"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ved, Faizan" initials="JF"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30"/>
    <p:restoredTop sz="94694"/>
  </p:normalViewPr>
  <p:slideViewPr>
    <p:cSldViewPr snapToGrid="0" snapToObjects="1">
      <p:cViewPr varScale="1">
        <p:scale>
          <a:sx n="139" d="100"/>
          <a:sy n="139" d="100"/>
        </p:scale>
        <p:origin x="-504" y="-1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commentAuthors" Target="commentAuthors.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4987897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2241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7987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57603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6917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f761152a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f761152a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tatic.googleusercontent.com/media/research.google.com/en/pubs/archive/42853.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microsoft.com/office/2007/relationships/hdphoto" Target="../media/hdphoto2.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hyperlink" Target="http://www.stat.cmu.edu/~rnugent/PCMI2016/papers/DocClusterComparison.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tat.cmu.edu/~rnugent/PCMI2016/papers/DocClusterComparison.pdf" TargetMode="Externa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searchgate.net/publication/266660481_Correlation_clustering_from_theory_to_practice" TargetMode="Externa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yichang-cs.com/yahoo/wsdm11_onlineclustering.pdf" TargetMode="Externa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yichang-cs.com/yahoo/wsdm11_onlineclustering.pdf" TargetMode="Externa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wordnetweb.princeton.edu/perl/webwn" TargetMode="External"/><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1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30977" y="1311425"/>
            <a:ext cx="8520600" cy="2052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4800" dirty="0"/>
              <a:t>Natural Language Processing</a:t>
            </a:r>
            <a:endParaRPr sz="4800" dirty="0"/>
          </a:p>
          <a:p>
            <a:r>
              <a:rPr lang="en" sz="3200" dirty="0"/>
              <a:t>Unit 11</a:t>
            </a:r>
            <a:br>
              <a:rPr lang="en" sz="3200" dirty="0"/>
            </a:br>
            <a:r>
              <a:rPr lang="en" sz="3200" dirty="0"/>
              <a:t/>
            </a:r>
            <a:br>
              <a:rPr lang="en" sz="3200" dirty="0"/>
            </a:br>
            <a:r>
              <a:rPr lang="en-US" sz="2800" b="1" dirty="0"/>
              <a:t>Semantic Analysis: Document Clustering</a:t>
            </a:r>
            <a:r>
              <a:rPr lang="en-US" sz="3200" dirty="0"/>
              <a:t/>
            </a:r>
            <a:br>
              <a:rPr lang="en-US" sz="3200" dirty="0"/>
            </a:br>
            <a:endParaRPr sz="3600" dirty="0"/>
          </a:p>
        </p:txBody>
      </p:sp>
      <p:sp>
        <p:nvSpPr>
          <p:cNvPr id="55" name="Google Shape;55;p13"/>
          <p:cNvSpPr txBox="1">
            <a:spLocks noGrp="1"/>
          </p:cNvSpPr>
          <p:nvPr>
            <p:ph type="subTitle" idx="1"/>
          </p:nvPr>
        </p:nvSpPr>
        <p:spPr>
          <a:xfrm>
            <a:off x="311700" y="2967725"/>
            <a:ext cx="85206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t>Faizan Javed</a:t>
            </a:r>
            <a:endParaRPr sz="1800"/>
          </a:p>
          <a:p>
            <a:pPr marL="0" lvl="0" indent="0">
              <a:spcBef>
                <a:spcPts val="0"/>
              </a:spcBef>
              <a:spcAft>
                <a:spcPts val="0"/>
              </a:spcAft>
              <a:buNone/>
            </a:pPr>
            <a:r>
              <a:rPr lang="en" sz="1800"/>
              <a:t>DataScience @ SMU</a:t>
            </a:r>
            <a:endParaRPr sz="180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2427C2-B176-9D49-8CDA-450DB0FA0742}"/>
              </a:ext>
            </a:extLst>
          </p:cNvPr>
          <p:cNvSpPr>
            <a:spLocks noGrp="1"/>
          </p:cNvSpPr>
          <p:nvPr>
            <p:ph type="title"/>
          </p:nvPr>
        </p:nvSpPr>
        <p:spPr>
          <a:xfrm>
            <a:off x="311700" y="25184"/>
            <a:ext cx="8520600" cy="572700"/>
          </a:xfrm>
        </p:spPr>
        <p:txBody>
          <a:bodyPr/>
          <a:lstStyle/>
          <a:p>
            <a:r>
              <a:rPr lang="en-US" sz="2400" b="1" u="sng" dirty="0"/>
              <a:t>k-Means </a:t>
            </a:r>
            <a:r>
              <a:rPr lang="en-US" sz="2400" b="1" dirty="0"/>
              <a:t>.. </a:t>
            </a:r>
            <a:endParaRPr lang="en-US" sz="1400" i="1" dirty="0"/>
          </a:p>
        </p:txBody>
      </p:sp>
      <p:sp>
        <p:nvSpPr>
          <p:cNvPr id="3" name="Text Placeholder 2">
            <a:extLst>
              <a:ext uri="{FF2B5EF4-FFF2-40B4-BE49-F238E27FC236}">
                <a16:creationId xmlns="" xmlns:a16="http://schemas.microsoft.com/office/drawing/2014/main" id="{37D38A23-CD52-6F49-919B-42E3D6692E22}"/>
              </a:ext>
            </a:extLst>
          </p:cNvPr>
          <p:cNvSpPr>
            <a:spLocks noGrp="1"/>
          </p:cNvSpPr>
          <p:nvPr>
            <p:ph type="body" idx="1"/>
          </p:nvPr>
        </p:nvSpPr>
        <p:spPr>
          <a:xfrm>
            <a:off x="311700" y="575836"/>
            <a:ext cx="8661819" cy="1934889"/>
          </a:xfrm>
        </p:spPr>
        <p:txBody>
          <a:bodyPr/>
          <a:lstStyle/>
          <a:p>
            <a:pPr marL="114300" indent="0">
              <a:buNone/>
            </a:pPr>
            <a:r>
              <a:rPr lang="en-US" b="1" dirty="0"/>
              <a:t> Goals: </a:t>
            </a:r>
            <a:r>
              <a:rPr lang="en-US" dirty="0"/>
              <a:t>cluster data points into k groups by creating a centroid for each group, Minimize </a:t>
            </a:r>
            <a:r>
              <a:rPr lang="en-US" i="1" dirty="0"/>
              <a:t>within-cluster sum-of-squares (mu is centroid)</a:t>
            </a:r>
          </a:p>
          <a:p>
            <a:pPr marL="114300" indent="0">
              <a:buNone/>
            </a:pPr>
            <a:r>
              <a:rPr lang="en-US" dirty="0"/>
              <a:t>     </a:t>
            </a:r>
          </a:p>
          <a:p>
            <a:pPr marL="114300" indent="0">
              <a:buNone/>
            </a:pPr>
            <a:endParaRPr lang="en-US" dirty="0"/>
          </a:p>
          <a:p>
            <a:pPr>
              <a:buFont typeface="Arial" panose="020B0604020202020204" pitchFamily="34" charset="0"/>
              <a:buChar char="•"/>
            </a:pPr>
            <a:endParaRPr lang="en-US" b="1" dirty="0"/>
          </a:p>
          <a:p>
            <a:pPr>
              <a:buFont typeface="Arial" panose="020B0604020202020204" pitchFamily="34" charset="0"/>
              <a:buChar char="•"/>
            </a:pPr>
            <a:r>
              <a:rPr lang="en-US" dirty="0"/>
              <a:t>Find the underlying structure of data / create groups or segments of data</a:t>
            </a:r>
          </a:p>
          <a:p>
            <a:endParaRPr lang="en-US" dirty="0"/>
          </a:p>
          <a:p>
            <a:endParaRPr lang="en-US" dirty="0"/>
          </a:p>
          <a:p>
            <a:endParaRPr lang="en-US" dirty="0"/>
          </a:p>
          <a:p>
            <a:endParaRPr lang="en-US" dirty="0"/>
          </a:p>
        </p:txBody>
      </p:sp>
      <p:pic>
        <p:nvPicPr>
          <p:cNvPr id="7" name="Picture 6">
            <a:extLst>
              <a:ext uri="{FF2B5EF4-FFF2-40B4-BE49-F238E27FC236}">
                <a16:creationId xmlns="" xmlns:a16="http://schemas.microsoft.com/office/drawing/2014/main" id="{0702327B-0D47-2E46-B602-B89756A3A49B}"/>
              </a:ext>
            </a:extLst>
          </p:cNvPr>
          <p:cNvPicPr>
            <a:picLocks noChangeAspect="1"/>
          </p:cNvPicPr>
          <p:nvPr/>
        </p:nvPicPr>
        <p:blipFill>
          <a:blip r:embed="rId2"/>
          <a:stretch>
            <a:fillRect/>
          </a:stretch>
        </p:blipFill>
        <p:spPr>
          <a:xfrm>
            <a:off x="1389274" y="2892939"/>
            <a:ext cx="5582147" cy="2082123"/>
          </a:xfrm>
          <a:prstGeom prst="rect">
            <a:avLst/>
          </a:prstGeom>
        </p:spPr>
      </p:pic>
      <p:pic>
        <p:nvPicPr>
          <p:cNvPr id="5" name="Picture 4" descr="A close up of a clock&#10;&#10;Description automatically generated">
            <a:extLst>
              <a:ext uri="{FF2B5EF4-FFF2-40B4-BE49-F238E27FC236}">
                <a16:creationId xmlns="" xmlns:a16="http://schemas.microsoft.com/office/drawing/2014/main" id="{7CDF238D-3F77-104D-ACD4-A6424FCEE028}"/>
              </a:ext>
            </a:extLst>
          </p:cNvPr>
          <p:cNvPicPr>
            <a:picLocks noChangeAspect="1"/>
          </p:cNvPicPr>
          <p:nvPr/>
        </p:nvPicPr>
        <p:blipFill>
          <a:blip r:embed="rId3"/>
          <a:stretch>
            <a:fillRect/>
          </a:stretch>
        </p:blipFill>
        <p:spPr>
          <a:xfrm>
            <a:off x="3524250" y="1308961"/>
            <a:ext cx="1790700" cy="609600"/>
          </a:xfrm>
          <a:prstGeom prst="rect">
            <a:avLst/>
          </a:prstGeom>
        </p:spPr>
      </p:pic>
    </p:spTree>
    <p:extLst>
      <p:ext uri="{BB962C8B-B14F-4D97-AF65-F5344CB8AC3E}">
        <p14:creationId xmlns:p14="http://schemas.microsoft.com/office/powerpoint/2010/main" val="389297051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F0FD91D6-C391-BF48-AFF4-6C94959D800E}"/>
              </a:ext>
            </a:extLst>
          </p:cNvPr>
          <p:cNvSpPr>
            <a:spLocks noGrp="1"/>
          </p:cNvSpPr>
          <p:nvPr>
            <p:ph type="body" idx="1"/>
          </p:nvPr>
        </p:nvSpPr>
        <p:spPr>
          <a:xfrm>
            <a:off x="311700" y="240224"/>
            <a:ext cx="8520600" cy="4328651"/>
          </a:xfrm>
        </p:spPr>
        <p:txBody>
          <a:bodyPr/>
          <a:lstStyle/>
          <a:p>
            <a:r>
              <a:rPr lang="en-US" sz="2000" dirty="0"/>
              <a:t>k-Means algorithm:</a:t>
            </a:r>
          </a:p>
          <a:p>
            <a:pPr marL="114300" indent="0">
              <a:buNone/>
            </a:pPr>
            <a:r>
              <a:rPr lang="en-US" sz="2000" dirty="0"/>
              <a:t>		</a:t>
            </a:r>
          </a:p>
          <a:p>
            <a:pPr>
              <a:buFont typeface="+mj-lt"/>
              <a:buAutoNum type="arabicPeriod"/>
            </a:pPr>
            <a:r>
              <a:rPr lang="en-US" sz="2000" b="1" dirty="0"/>
              <a:t>Randomly pick k-centroids in d-space </a:t>
            </a:r>
            <a:r>
              <a:rPr lang="en-US" sz="2000" dirty="0"/>
              <a:t>(algorithms exist for initializing centroids that converge more effectively, e.g., </a:t>
            </a:r>
            <a:r>
              <a:rPr lang="en-US" sz="2000" dirty="0" err="1"/>
              <a:t>kmeans</a:t>
            </a:r>
            <a:r>
              <a:rPr lang="en-US" sz="2000" dirty="0"/>
              <a:t>++)</a:t>
            </a:r>
          </a:p>
          <a:p>
            <a:pPr>
              <a:buFont typeface="+mj-lt"/>
              <a:buAutoNum type="arabicPeriod"/>
            </a:pPr>
            <a:endParaRPr lang="en-US" sz="2000" dirty="0"/>
          </a:p>
          <a:p>
            <a:pPr>
              <a:buFont typeface="+mj-lt"/>
              <a:buAutoNum type="arabicPeriod"/>
            </a:pPr>
            <a:r>
              <a:rPr lang="en-US" sz="2000" b="1" dirty="0"/>
              <a:t>Assign each data point to the closest centroid </a:t>
            </a:r>
            <a:r>
              <a:rPr lang="en-US" sz="2000" dirty="0"/>
              <a:t>(using a nearness measure such as Euclidean distance)</a:t>
            </a:r>
          </a:p>
          <a:p>
            <a:pPr>
              <a:buFont typeface="+mj-lt"/>
              <a:buAutoNum type="arabicPeriod"/>
            </a:pPr>
            <a:endParaRPr lang="en-US" sz="2000" dirty="0"/>
          </a:p>
          <a:p>
            <a:pPr>
              <a:buFont typeface="+mj-lt"/>
              <a:buAutoNum type="arabicPeriod"/>
            </a:pPr>
            <a:r>
              <a:rPr lang="en-US" sz="2000" b="1" dirty="0"/>
              <a:t>Move centroid to the average location of all data points.</a:t>
            </a:r>
          </a:p>
          <a:p>
            <a:pPr>
              <a:buFont typeface="+mj-lt"/>
              <a:buAutoNum type="arabicPeriod"/>
            </a:pPr>
            <a:endParaRPr lang="en-US" sz="2000" dirty="0"/>
          </a:p>
          <a:p>
            <a:pPr marL="114300" indent="0">
              <a:buNone/>
            </a:pPr>
            <a:r>
              <a:rPr lang="en-US" sz="2000" dirty="0"/>
              <a:t>Repeat until algorithm converges (i.e., centroids don’t change much) </a:t>
            </a:r>
          </a:p>
          <a:p>
            <a:endParaRPr lang="en-US" dirty="0"/>
          </a:p>
        </p:txBody>
      </p:sp>
    </p:spTree>
    <p:extLst>
      <p:ext uri="{BB962C8B-B14F-4D97-AF65-F5344CB8AC3E}">
        <p14:creationId xmlns:p14="http://schemas.microsoft.com/office/powerpoint/2010/main" val="146213325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60CFBC-BCE0-534E-9D9E-CAB88D0FF2A9}"/>
              </a:ext>
            </a:extLst>
          </p:cNvPr>
          <p:cNvSpPr>
            <a:spLocks noGrp="1"/>
          </p:cNvSpPr>
          <p:nvPr>
            <p:ph type="title"/>
          </p:nvPr>
        </p:nvSpPr>
        <p:spPr>
          <a:xfrm>
            <a:off x="311700" y="65316"/>
            <a:ext cx="8520600" cy="572700"/>
          </a:xfrm>
        </p:spPr>
        <p:txBody>
          <a:bodyPr/>
          <a:lstStyle/>
          <a:p>
            <a:r>
              <a:rPr lang="en-US" b="1" dirty="0"/>
              <a:t>Problems with k-means</a:t>
            </a:r>
          </a:p>
        </p:txBody>
      </p:sp>
      <p:sp>
        <p:nvSpPr>
          <p:cNvPr id="3" name="Text Placeholder 2">
            <a:extLst>
              <a:ext uri="{FF2B5EF4-FFF2-40B4-BE49-F238E27FC236}">
                <a16:creationId xmlns="" xmlns:a16="http://schemas.microsoft.com/office/drawing/2014/main" id="{28B73E83-89DF-CD4F-BC72-32896931E16C}"/>
              </a:ext>
            </a:extLst>
          </p:cNvPr>
          <p:cNvSpPr>
            <a:spLocks noGrp="1"/>
          </p:cNvSpPr>
          <p:nvPr>
            <p:ph type="body" idx="1"/>
          </p:nvPr>
        </p:nvSpPr>
        <p:spPr>
          <a:xfrm>
            <a:off x="234208" y="731005"/>
            <a:ext cx="8520600" cy="4212953"/>
          </a:xfrm>
        </p:spPr>
        <p:txBody>
          <a:bodyPr/>
          <a:lstStyle/>
          <a:p>
            <a:r>
              <a:rPr lang="en-US" sz="2000" dirty="0"/>
              <a:t>Final cluster configuration depends on initial centroid allocation</a:t>
            </a:r>
          </a:p>
          <a:p>
            <a:endParaRPr lang="en-US" sz="2000" dirty="0"/>
          </a:p>
          <a:p>
            <a:r>
              <a:rPr lang="en-US" sz="2000" dirty="0"/>
              <a:t>Need to choose the value of k </a:t>
            </a:r>
            <a:r>
              <a:rPr lang="en-US" sz="1600" dirty="0"/>
              <a:t>(use cross validation, elbow method, et al)</a:t>
            </a:r>
          </a:p>
          <a:p>
            <a:endParaRPr lang="en-US" sz="1600" dirty="0"/>
          </a:p>
          <a:p>
            <a:r>
              <a:rPr lang="en-US" sz="2000" dirty="0"/>
              <a:t>Convergence issues: algorithm can fall into a loop, bouncing back and forth between two solutions (in most practical situations, </a:t>
            </a:r>
            <a:r>
              <a:rPr lang="en-US" sz="2000" dirty="0" err="1"/>
              <a:t>kmeans</a:t>
            </a:r>
            <a:r>
              <a:rPr lang="en-US" sz="2000" dirty="0"/>
              <a:t> converges but can be stuck at a local minima)</a:t>
            </a:r>
          </a:p>
          <a:p>
            <a:endParaRPr lang="en-US" sz="2000" dirty="0"/>
          </a:p>
          <a:p>
            <a:r>
              <a:rPr lang="en-US" sz="2000" dirty="0"/>
              <a:t>Interpretability can be a problem: sometimes the answer isn’t useful</a:t>
            </a:r>
          </a:p>
          <a:p>
            <a:pPr marL="114300" indent="0">
              <a:buNone/>
            </a:pPr>
            <a:endParaRPr lang="en-US" sz="2000" dirty="0"/>
          </a:p>
          <a:p>
            <a:pPr marL="114300" indent="0">
              <a:buNone/>
            </a:pPr>
            <a:r>
              <a:rPr lang="en-US" sz="2000" dirty="0"/>
              <a:t>	</a:t>
            </a:r>
            <a:endParaRPr lang="en-US" sz="1600" b="1" i="1" dirty="0"/>
          </a:p>
        </p:txBody>
      </p:sp>
    </p:spTree>
    <p:extLst>
      <p:ext uri="{BB962C8B-B14F-4D97-AF65-F5344CB8AC3E}">
        <p14:creationId xmlns:p14="http://schemas.microsoft.com/office/powerpoint/2010/main" val="242529597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513538A9-9830-6C47-AB42-4D2F0C63F50D}"/>
              </a:ext>
            </a:extLst>
          </p:cNvPr>
          <p:cNvSpPr>
            <a:spLocks noGrp="1"/>
          </p:cNvSpPr>
          <p:nvPr>
            <p:ph type="body" idx="1"/>
          </p:nvPr>
        </p:nvSpPr>
        <p:spPr>
          <a:xfrm>
            <a:off x="311700" y="503695"/>
            <a:ext cx="8520600" cy="4065180"/>
          </a:xfrm>
        </p:spPr>
        <p:txBody>
          <a:bodyPr/>
          <a:lstStyle/>
          <a:p>
            <a:pPr marL="114300" indent="0">
              <a:buNone/>
            </a:pPr>
            <a:r>
              <a:rPr lang="en-US" sz="2400" b="1" i="1" dirty="0"/>
              <a:t>….however, </a:t>
            </a:r>
            <a:r>
              <a:rPr lang="en-US" sz="2400" b="1" i="1" dirty="0" err="1"/>
              <a:t>kmeans</a:t>
            </a:r>
            <a:r>
              <a:rPr lang="en-US" sz="2400" b="1" i="1" dirty="0"/>
              <a:t> is fast compared to other clustering algorithms and has broad applications (customer segmentation, taxonomy construction, etc.</a:t>
            </a:r>
          </a:p>
          <a:p>
            <a:pPr marL="114300" indent="0">
              <a:buNone/>
            </a:pPr>
            <a:endParaRPr lang="en-US" b="1" i="1" dirty="0"/>
          </a:p>
          <a:p>
            <a:pPr marL="114300" indent="0">
              <a:buNone/>
            </a:pPr>
            <a:r>
              <a:rPr lang="en-US" b="1" dirty="0"/>
              <a:t>Large scale k-means clustering: see </a:t>
            </a:r>
          </a:p>
          <a:p>
            <a:pPr marL="114300" indent="0">
              <a:buNone/>
            </a:pPr>
            <a:r>
              <a:rPr lang="en-US" b="1" dirty="0"/>
              <a:t>Scalable K-means by Ranked Retrieval, Google, WSDM’14. </a:t>
            </a:r>
            <a:r>
              <a:rPr lang="en-US" b="1" dirty="0">
                <a:hlinkClick r:id="rId2"/>
              </a:rPr>
              <a:t>https://static.googleusercontent.com/media/research.google.com/en//pubs/archive/42853.pdf</a:t>
            </a:r>
            <a:endParaRPr lang="en-US" b="1" dirty="0"/>
          </a:p>
          <a:p>
            <a:pPr marL="114300" indent="0">
              <a:buNone/>
            </a:pPr>
            <a:endParaRPr lang="en-US" b="1" i="1" dirty="0"/>
          </a:p>
          <a:p>
            <a:endParaRPr lang="en-US" dirty="0"/>
          </a:p>
        </p:txBody>
      </p:sp>
    </p:spTree>
    <p:extLst>
      <p:ext uri="{BB962C8B-B14F-4D97-AF65-F5344CB8AC3E}">
        <p14:creationId xmlns:p14="http://schemas.microsoft.com/office/powerpoint/2010/main" val="181555472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 xmlns:a16="http://schemas.microsoft.com/office/drawing/2014/main" id="{C830C5B5-00E4-514E-9A62-C3F6E9CE2DD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4000"/>
                    </a14:imgEffect>
                  </a14:imgLayer>
                </a14:imgProps>
              </a:ext>
            </a:extLst>
          </a:blip>
          <a:stretch>
            <a:fillRect/>
          </a:stretch>
        </p:blipFill>
        <p:spPr>
          <a:xfrm>
            <a:off x="890337" y="238400"/>
            <a:ext cx="7028113" cy="4454250"/>
          </a:xfrm>
          <a:prstGeom prst="rect">
            <a:avLst/>
          </a:prstGeom>
        </p:spPr>
      </p:pic>
    </p:spTree>
    <p:extLst>
      <p:ext uri="{BB962C8B-B14F-4D97-AF65-F5344CB8AC3E}">
        <p14:creationId xmlns:p14="http://schemas.microsoft.com/office/powerpoint/2010/main" val="405135137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bird&#10;&#10;Description automatically generated">
            <a:extLst>
              <a:ext uri="{FF2B5EF4-FFF2-40B4-BE49-F238E27FC236}">
                <a16:creationId xmlns="" xmlns:a16="http://schemas.microsoft.com/office/drawing/2014/main" id="{741FCCB7-AEB0-FA44-84AE-704FF8CE0DD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6000"/>
                    </a14:imgEffect>
                  </a14:imgLayer>
                </a14:imgProps>
              </a:ext>
            </a:extLst>
          </a:blip>
          <a:stretch>
            <a:fillRect/>
          </a:stretch>
        </p:blipFill>
        <p:spPr>
          <a:xfrm>
            <a:off x="1147603" y="240631"/>
            <a:ext cx="6848794" cy="4201361"/>
          </a:xfrm>
          <a:prstGeom prst="rect">
            <a:avLst/>
          </a:prstGeom>
        </p:spPr>
      </p:pic>
    </p:spTree>
    <p:extLst>
      <p:ext uri="{BB962C8B-B14F-4D97-AF65-F5344CB8AC3E}">
        <p14:creationId xmlns:p14="http://schemas.microsoft.com/office/powerpoint/2010/main" val="406178797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 xmlns:a16="http://schemas.microsoft.com/office/drawing/2014/main" id="{4C278AED-E222-3646-A40E-AAD4957CDF2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5000"/>
                    </a14:imgEffect>
                  </a14:imgLayer>
                </a14:imgProps>
              </a:ext>
            </a:extLst>
          </a:blip>
          <a:stretch>
            <a:fillRect/>
          </a:stretch>
        </p:blipFill>
        <p:spPr>
          <a:xfrm>
            <a:off x="977900" y="425450"/>
            <a:ext cx="7188200" cy="4292600"/>
          </a:xfrm>
          <a:prstGeom prst="rect">
            <a:avLst/>
          </a:prstGeom>
        </p:spPr>
      </p:pic>
    </p:spTree>
    <p:extLst>
      <p:ext uri="{BB962C8B-B14F-4D97-AF65-F5344CB8AC3E}">
        <p14:creationId xmlns:p14="http://schemas.microsoft.com/office/powerpoint/2010/main" val="73876540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90B689-A177-D94A-8B0B-2C95D2016512}"/>
              </a:ext>
            </a:extLst>
          </p:cNvPr>
          <p:cNvSpPr>
            <a:spLocks noGrp="1"/>
          </p:cNvSpPr>
          <p:nvPr>
            <p:ph type="title"/>
          </p:nvPr>
        </p:nvSpPr>
        <p:spPr>
          <a:xfrm>
            <a:off x="311700" y="0"/>
            <a:ext cx="8520600" cy="572700"/>
          </a:xfrm>
        </p:spPr>
        <p:txBody>
          <a:bodyPr/>
          <a:lstStyle/>
          <a:p>
            <a:r>
              <a:rPr lang="en-US" dirty="0"/>
              <a:t>Evaluation of Cluster Quality </a:t>
            </a:r>
            <a:r>
              <a:rPr lang="en-US" sz="1400" dirty="0"/>
              <a:t>“clusters are in the eye of the beholder”!</a:t>
            </a:r>
            <a:r>
              <a:rPr lang="en-US" sz="800" dirty="0"/>
              <a:t/>
            </a:r>
            <a:br>
              <a:rPr lang="en-US" sz="800" dirty="0"/>
            </a:br>
            <a:r>
              <a:rPr lang="en-US" sz="800" dirty="0"/>
              <a:t>A comparison of document clustering techniques</a:t>
            </a:r>
            <a:br>
              <a:rPr lang="en-US" sz="800" dirty="0"/>
            </a:br>
            <a:r>
              <a:rPr lang="en-US" sz="800" dirty="0">
                <a:hlinkClick r:id="rId2"/>
              </a:rPr>
              <a:t>http://www.stat.cmu.edu/~rnugent/PCMI2016/papers/DocClusterComparison.pdf</a:t>
            </a:r>
            <a:endParaRPr lang="en-US" sz="800" dirty="0"/>
          </a:p>
        </p:txBody>
      </p:sp>
      <p:sp>
        <p:nvSpPr>
          <p:cNvPr id="3" name="TextBox 2">
            <a:extLst>
              <a:ext uri="{FF2B5EF4-FFF2-40B4-BE49-F238E27FC236}">
                <a16:creationId xmlns="" xmlns:a16="http://schemas.microsoft.com/office/drawing/2014/main" id="{84F54EE5-E662-3E44-B50B-9EA931443C21}"/>
              </a:ext>
            </a:extLst>
          </p:cNvPr>
          <p:cNvSpPr txBox="1"/>
          <p:nvPr/>
        </p:nvSpPr>
        <p:spPr>
          <a:xfrm>
            <a:off x="311700" y="885521"/>
            <a:ext cx="8711984" cy="1538883"/>
          </a:xfrm>
          <a:prstGeom prst="rect">
            <a:avLst/>
          </a:prstGeom>
          <a:noFill/>
        </p:spPr>
        <p:txBody>
          <a:bodyPr wrap="square" rtlCol="0">
            <a:spAutoFit/>
          </a:bodyPr>
          <a:lstStyle/>
          <a:p>
            <a:pPr marL="171450" indent="-171450">
              <a:buFont typeface="Arial" panose="020B0604020202020204" pitchFamily="34" charset="0"/>
              <a:buChar char="•"/>
            </a:pPr>
            <a:r>
              <a:rPr lang="en-US" b="1" u="sng" dirty="0"/>
              <a:t>Internal quality measure : </a:t>
            </a:r>
          </a:p>
          <a:p>
            <a:r>
              <a:rPr lang="en-US" dirty="0"/>
              <a:t>   measure the goodness of a clustering structure without respect to external information.</a:t>
            </a:r>
          </a:p>
          <a:p>
            <a:endParaRPr lang="en-US" sz="1000" dirty="0"/>
          </a:p>
          <a:p>
            <a:endParaRPr lang="en-US" dirty="0"/>
          </a:p>
          <a:p>
            <a:endParaRPr lang="en-US" dirty="0"/>
          </a:p>
          <a:p>
            <a:endParaRPr lang="en-US" dirty="0"/>
          </a:p>
          <a:p>
            <a:endParaRPr lang="en-US" dirty="0"/>
          </a:p>
        </p:txBody>
      </p:sp>
      <p:pic>
        <p:nvPicPr>
          <p:cNvPr id="10" name="Picture 9" descr="A screenshot of a cell phone&#10;&#10;Description automatically generated">
            <a:extLst>
              <a:ext uri="{FF2B5EF4-FFF2-40B4-BE49-F238E27FC236}">
                <a16:creationId xmlns="" xmlns:a16="http://schemas.microsoft.com/office/drawing/2014/main" id="{5FBE8687-B9E5-4248-82DF-D0A3A9913D11}"/>
              </a:ext>
            </a:extLst>
          </p:cNvPr>
          <p:cNvPicPr>
            <a:picLocks noChangeAspect="1"/>
          </p:cNvPicPr>
          <p:nvPr/>
        </p:nvPicPr>
        <p:blipFill>
          <a:blip r:embed="rId3"/>
          <a:stretch>
            <a:fillRect/>
          </a:stretch>
        </p:blipFill>
        <p:spPr>
          <a:xfrm>
            <a:off x="457200" y="1505241"/>
            <a:ext cx="5468018" cy="3298033"/>
          </a:xfrm>
          <a:prstGeom prst="rect">
            <a:avLst/>
          </a:prstGeom>
        </p:spPr>
      </p:pic>
      <p:pic>
        <p:nvPicPr>
          <p:cNvPr id="12" name="Picture 11" descr="A close up of a device&#10;&#10;Description automatically generated">
            <a:extLst>
              <a:ext uri="{FF2B5EF4-FFF2-40B4-BE49-F238E27FC236}">
                <a16:creationId xmlns="" xmlns:a16="http://schemas.microsoft.com/office/drawing/2014/main" id="{0A1C87E2-53DE-6E40-9185-A9D173999302}"/>
              </a:ext>
            </a:extLst>
          </p:cNvPr>
          <p:cNvPicPr>
            <a:picLocks noChangeAspect="1"/>
          </p:cNvPicPr>
          <p:nvPr/>
        </p:nvPicPr>
        <p:blipFill>
          <a:blip r:embed="rId4"/>
          <a:stretch>
            <a:fillRect/>
          </a:stretch>
        </p:blipFill>
        <p:spPr>
          <a:xfrm>
            <a:off x="5879431" y="1983270"/>
            <a:ext cx="3264569" cy="1507909"/>
          </a:xfrm>
          <a:prstGeom prst="rect">
            <a:avLst/>
          </a:prstGeom>
        </p:spPr>
      </p:pic>
    </p:spTree>
    <p:extLst>
      <p:ext uri="{BB962C8B-B14F-4D97-AF65-F5344CB8AC3E}">
        <p14:creationId xmlns:p14="http://schemas.microsoft.com/office/powerpoint/2010/main" val="285178838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90B689-A177-D94A-8B0B-2C95D2016512}"/>
              </a:ext>
            </a:extLst>
          </p:cNvPr>
          <p:cNvSpPr>
            <a:spLocks noGrp="1"/>
          </p:cNvSpPr>
          <p:nvPr>
            <p:ph type="title"/>
          </p:nvPr>
        </p:nvSpPr>
        <p:spPr>
          <a:xfrm>
            <a:off x="311700" y="-104274"/>
            <a:ext cx="8520600" cy="572700"/>
          </a:xfrm>
        </p:spPr>
        <p:txBody>
          <a:bodyPr/>
          <a:lstStyle/>
          <a:p>
            <a:r>
              <a:rPr lang="en-US" dirty="0"/>
              <a:t>Evaluation of Cluster Quality </a:t>
            </a:r>
            <a:r>
              <a:rPr lang="en-US" sz="1400" dirty="0"/>
              <a:t>“clusters are in the eye of the beholder”!</a:t>
            </a:r>
            <a:r>
              <a:rPr lang="en-US" sz="800" dirty="0"/>
              <a:t/>
            </a:r>
            <a:br>
              <a:rPr lang="en-US" sz="800" dirty="0"/>
            </a:br>
            <a:r>
              <a:rPr lang="en-US" sz="800" dirty="0"/>
              <a:t>A comparison of document clustering techniques </a:t>
            </a:r>
            <a:r>
              <a:rPr lang="en-US" sz="800" dirty="0">
                <a:hlinkClick r:id="rId2"/>
              </a:rPr>
              <a:t>http://www.stat.cmu.edu/~rnugent/PCMI2016/papers/DocClusterComparison.pdf</a:t>
            </a:r>
            <a:endParaRPr lang="en-US" sz="800" dirty="0"/>
          </a:p>
        </p:txBody>
      </p:sp>
      <p:sp>
        <p:nvSpPr>
          <p:cNvPr id="3" name="TextBox 2">
            <a:extLst>
              <a:ext uri="{FF2B5EF4-FFF2-40B4-BE49-F238E27FC236}">
                <a16:creationId xmlns="" xmlns:a16="http://schemas.microsoft.com/office/drawing/2014/main" id="{84F54EE5-E662-3E44-B50B-9EA931443C21}"/>
              </a:ext>
            </a:extLst>
          </p:cNvPr>
          <p:cNvSpPr txBox="1"/>
          <p:nvPr/>
        </p:nvSpPr>
        <p:spPr>
          <a:xfrm>
            <a:off x="216008" y="564679"/>
            <a:ext cx="8711984" cy="5847755"/>
          </a:xfrm>
          <a:prstGeom prst="rect">
            <a:avLst/>
          </a:prstGeom>
          <a:noFill/>
        </p:spPr>
        <p:txBody>
          <a:bodyPr wrap="square" rtlCol="0">
            <a:spAutoFit/>
          </a:bodyPr>
          <a:lstStyle/>
          <a:p>
            <a:r>
              <a:rPr lang="en-US" b="1" u="sng" dirty="0"/>
              <a:t>External quality measures:</a:t>
            </a:r>
            <a:r>
              <a:rPr lang="en-US" dirty="0"/>
              <a:t> measure the extent to which cluster labels match externally supplied class labels.</a:t>
            </a:r>
            <a:endParaRPr lang="en-US" sz="1000" dirty="0"/>
          </a:p>
          <a:p>
            <a:endParaRPr lang="en-US" sz="1000" dirty="0"/>
          </a:p>
          <a:p>
            <a:endParaRPr lang="en-US" sz="1000" dirty="0"/>
          </a:p>
          <a:p>
            <a:r>
              <a:rPr lang="en-US" b="1" dirty="0"/>
              <a:t>1. Entropy: </a:t>
            </a:r>
            <a:r>
              <a:rPr lang="en-US" dirty="0"/>
              <a:t>for each cluster compute the probability that a member of that cluster belongs to a specific class. </a:t>
            </a:r>
          </a:p>
          <a:p>
            <a:endParaRPr lang="en-US" sz="1200" dirty="0"/>
          </a:p>
          <a:p>
            <a:r>
              <a:rPr lang="en-US" sz="1200" dirty="0"/>
              <a:t>Entropy of each cluster over all classes:  </a:t>
            </a:r>
          </a:p>
          <a:p>
            <a:endParaRPr lang="en-US" sz="1000" dirty="0"/>
          </a:p>
          <a:p>
            <a:endParaRPr lang="en-US" sz="1000" dirty="0"/>
          </a:p>
          <a:p>
            <a:endParaRPr lang="en-US" sz="1000" dirty="0"/>
          </a:p>
          <a:p>
            <a:r>
              <a:rPr lang="en-US" b="1" dirty="0"/>
              <a:t>2. F-measure: </a:t>
            </a:r>
            <a:r>
              <a:rPr lang="en-US" dirty="0"/>
              <a:t>Treat each cluster as if it were the result of a query and each class as if it were the desired set of documents for a query. </a:t>
            </a:r>
          </a:p>
          <a:p>
            <a:endParaRPr lang="en-US" dirty="0"/>
          </a:p>
          <a:p>
            <a:r>
              <a:rPr lang="en-US" dirty="0"/>
              <a:t>Calculate the recall and precision of that cluster for each given class. </a:t>
            </a:r>
          </a:p>
          <a:p>
            <a:endParaRPr lang="en-US" dirty="0"/>
          </a:p>
          <a:p>
            <a:r>
              <a:rPr lang="en-US" dirty="0"/>
              <a:t>More specifically, for cluster j and class I,  </a:t>
            </a:r>
          </a:p>
          <a:p>
            <a:r>
              <a:rPr lang="en-US" b="1" dirty="0"/>
              <a:t>Recall( </a:t>
            </a:r>
            <a:r>
              <a:rPr lang="en-US" b="1" dirty="0" err="1"/>
              <a:t>i</a:t>
            </a:r>
            <a:r>
              <a:rPr lang="en-US" b="1" dirty="0"/>
              <a:t>, j ) = </a:t>
            </a:r>
            <a:r>
              <a:rPr lang="en-US" b="1" dirty="0" err="1"/>
              <a:t>nij</a:t>
            </a:r>
            <a:r>
              <a:rPr lang="en-US" b="1" dirty="0"/>
              <a:t> / </a:t>
            </a:r>
            <a:r>
              <a:rPr lang="en-US" b="1" dirty="0" err="1"/>
              <a:t>ni</a:t>
            </a:r>
            <a:r>
              <a:rPr lang="en-US" b="1" dirty="0"/>
              <a:t>  ,   Precision( </a:t>
            </a:r>
            <a:r>
              <a:rPr lang="en-US" b="1" dirty="0" err="1"/>
              <a:t>i</a:t>
            </a:r>
            <a:r>
              <a:rPr lang="en-US" b="1" dirty="0"/>
              <a:t>, j ) = </a:t>
            </a:r>
            <a:r>
              <a:rPr lang="en-US" b="1" dirty="0" err="1"/>
              <a:t>nij</a:t>
            </a:r>
            <a:r>
              <a:rPr lang="en-US" b="1" dirty="0"/>
              <a:t> / </a:t>
            </a:r>
            <a:r>
              <a:rPr lang="en-US" b="1" dirty="0" err="1"/>
              <a:t>nj</a:t>
            </a:r>
            <a:r>
              <a:rPr lang="en-US" b="1" dirty="0"/>
              <a:t>  </a:t>
            </a:r>
          </a:p>
          <a:p>
            <a:r>
              <a:rPr lang="en-US" dirty="0"/>
              <a:t>where </a:t>
            </a:r>
            <a:r>
              <a:rPr lang="en-US" dirty="0" err="1"/>
              <a:t>nij</a:t>
            </a:r>
            <a:r>
              <a:rPr lang="en-US" dirty="0"/>
              <a:t> is the number of members of class </a:t>
            </a:r>
            <a:r>
              <a:rPr lang="en-US" dirty="0" err="1"/>
              <a:t>i</a:t>
            </a:r>
            <a:r>
              <a:rPr lang="en-US" dirty="0"/>
              <a:t> in cluster j, </a:t>
            </a:r>
          </a:p>
          <a:p>
            <a:r>
              <a:rPr lang="en-US" dirty="0" err="1"/>
              <a:t>nj</a:t>
            </a:r>
            <a:r>
              <a:rPr lang="en-US" dirty="0"/>
              <a:t> is the number of members of cluster j and </a:t>
            </a:r>
            <a:r>
              <a:rPr lang="en-US" dirty="0" err="1"/>
              <a:t>ni</a:t>
            </a:r>
            <a:r>
              <a:rPr lang="en-US" dirty="0"/>
              <a:t> is the number of members of class </a:t>
            </a:r>
            <a:r>
              <a:rPr lang="en-US" dirty="0" err="1"/>
              <a:t>i</a:t>
            </a:r>
            <a:r>
              <a:rPr lang="en-US" dirty="0"/>
              <a:t>. </a:t>
            </a:r>
          </a:p>
          <a:p>
            <a:endParaRPr lang="en-US" dirty="0"/>
          </a:p>
          <a:p>
            <a:r>
              <a:rPr lang="en-US" dirty="0"/>
              <a:t>The F measure of cluster j and class </a:t>
            </a:r>
            <a:r>
              <a:rPr lang="en-US" dirty="0" err="1"/>
              <a:t>i</a:t>
            </a:r>
            <a:r>
              <a:rPr lang="en-US" dirty="0"/>
              <a:t> is then given by </a:t>
            </a:r>
          </a:p>
          <a:p>
            <a:r>
              <a:rPr lang="en-US" b="1" dirty="0"/>
              <a:t>F(</a:t>
            </a:r>
            <a:r>
              <a:rPr lang="en-US" b="1" dirty="0" err="1"/>
              <a:t>i</a:t>
            </a:r>
            <a:r>
              <a:rPr lang="en-US" b="1" dirty="0"/>
              <a:t>, j) = (2 * Recall( </a:t>
            </a:r>
            <a:r>
              <a:rPr lang="en-US" b="1" dirty="0" err="1"/>
              <a:t>i</a:t>
            </a:r>
            <a:r>
              <a:rPr lang="en-US" b="1" dirty="0"/>
              <a:t>, j ) * Precision( </a:t>
            </a:r>
            <a:r>
              <a:rPr lang="en-US" b="1" dirty="0" err="1"/>
              <a:t>i</a:t>
            </a:r>
            <a:r>
              <a:rPr lang="en-US" b="1" dirty="0"/>
              <a:t>, j )) / ((Precision( </a:t>
            </a:r>
            <a:r>
              <a:rPr lang="en-US" b="1" dirty="0" err="1"/>
              <a:t>i</a:t>
            </a:r>
            <a:r>
              <a:rPr lang="en-US" b="1" dirty="0"/>
              <a:t>, j ) + Recall( </a:t>
            </a:r>
            <a:r>
              <a:rPr lang="en-US" b="1" dirty="0" err="1"/>
              <a:t>i</a:t>
            </a:r>
            <a:r>
              <a:rPr lang="en-US" b="1" dirty="0"/>
              <a:t>, j )) </a:t>
            </a:r>
          </a:p>
          <a:p>
            <a:endParaRPr lang="en-US" sz="1000" dirty="0"/>
          </a:p>
          <a:p>
            <a:endParaRPr lang="en-US" sz="1000" dirty="0"/>
          </a:p>
          <a:p>
            <a:endParaRPr lang="en-US" dirty="0"/>
          </a:p>
          <a:p>
            <a:endParaRPr lang="en-US" dirty="0"/>
          </a:p>
          <a:p>
            <a:endParaRPr lang="en-US" dirty="0"/>
          </a:p>
          <a:p>
            <a:endParaRPr lang="en-US" dirty="0"/>
          </a:p>
        </p:txBody>
      </p:sp>
      <p:pic>
        <p:nvPicPr>
          <p:cNvPr id="5" name="Picture 4" descr="A close up of a clock&#10;&#10;Description automatically generated">
            <a:extLst>
              <a:ext uri="{FF2B5EF4-FFF2-40B4-BE49-F238E27FC236}">
                <a16:creationId xmlns="" xmlns:a16="http://schemas.microsoft.com/office/drawing/2014/main" id="{D766ABAC-2417-EF4B-8C81-1FD51D991460}"/>
              </a:ext>
            </a:extLst>
          </p:cNvPr>
          <p:cNvPicPr>
            <a:picLocks noChangeAspect="1"/>
          </p:cNvPicPr>
          <p:nvPr/>
        </p:nvPicPr>
        <p:blipFill>
          <a:blip r:embed="rId3"/>
          <a:stretch>
            <a:fillRect/>
          </a:stretch>
        </p:blipFill>
        <p:spPr>
          <a:xfrm>
            <a:off x="3061369" y="1947110"/>
            <a:ext cx="1930400" cy="495300"/>
          </a:xfrm>
          <a:prstGeom prst="rect">
            <a:avLst/>
          </a:prstGeom>
        </p:spPr>
      </p:pic>
    </p:spTree>
    <p:extLst>
      <p:ext uri="{BB962C8B-B14F-4D97-AF65-F5344CB8AC3E}">
        <p14:creationId xmlns:p14="http://schemas.microsoft.com/office/powerpoint/2010/main" val="420151278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90B689-A177-D94A-8B0B-2C95D2016512}"/>
              </a:ext>
            </a:extLst>
          </p:cNvPr>
          <p:cNvSpPr>
            <a:spLocks noGrp="1"/>
          </p:cNvSpPr>
          <p:nvPr>
            <p:ph type="title"/>
          </p:nvPr>
        </p:nvSpPr>
        <p:spPr>
          <a:xfrm>
            <a:off x="311700" y="-104274"/>
            <a:ext cx="8520600" cy="572700"/>
          </a:xfrm>
        </p:spPr>
        <p:txBody>
          <a:bodyPr/>
          <a:lstStyle/>
          <a:p>
            <a:r>
              <a:rPr lang="en-US" dirty="0"/>
              <a:t>Entity Resolution / Document deduplication</a:t>
            </a:r>
            <a:r>
              <a:rPr lang="en-US" sz="800" dirty="0"/>
              <a:t/>
            </a:r>
            <a:br>
              <a:rPr lang="en-US" sz="800" dirty="0"/>
            </a:br>
            <a:endParaRPr lang="en-US" sz="800" dirty="0"/>
          </a:p>
        </p:txBody>
      </p:sp>
      <p:pic>
        <p:nvPicPr>
          <p:cNvPr id="6" name="Picture 5" descr="A picture containing bird&#10;&#10;Description automatically generated">
            <a:extLst>
              <a:ext uri="{FF2B5EF4-FFF2-40B4-BE49-F238E27FC236}">
                <a16:creationId xmlns="" xmlns:a16="http://schemas.microsoft.com/office/drawing/2014/main" id="{7D2815C8-4D5D-1947-A21C-DDA0F2BD5EBB}"/>
              </a:ext>
            </a:extLst>
          </p:cNvPr>
          <p:cNvPicPr>
            <a:picLocks noChangeAspect="1"/>
          </p:cNvPicPr>
          <p:nvPr/>
        </p:nvPicPr>
        <p:blipFill>
          <a:blip r:embed="rId2"/>
          <a:stretch>
            <a:fillRect/>
          </a:stretch>
        </p:blipFill>
        <p:spPr>
          <a:xfrm>
            <a:off x="311700" y="636648"/>
            <a:ext cx="8061158" cy="4285440"/>
          </a:xfrm>
          <a:prstGeom prst="rect">
            <a:avLst/>
          </a:prstGeom>
        </p:spPr>
      </p:pic>
    </p:spTree>
    <p:extLst>
      <p:ext uri="{BB962C8B-B14F-4D97-AF65-F5344CB8AC3E}">
        <p14:creationId xmlns:p14="http://schemas.microsoft.com/office/powerpoint/2010/main" val="357577278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95E815-2C5B-0543-83E2-57345468463C}"/>
              </a:ext>
            </a:extLst>
          </p:cNvPr>
          <p:cNvSpPr>
            <a:spLocks noGrp="1"/>
          </p:cNvSpPr>
          <p:nvPr>
            <p:ph type="title"/>
          </p:nvPr>
        </p:nvSpPr>
        <p:spPr>
          <a:xfrm>
            <a:off x="311700" y="108141"/>
            <a:ext cx="8520600" cy="572700"/>
          </a:xfrm>
        </p:spPr>
        <p:txBody>
          <a:bodyPr/>
          <a:lstStyle/>
          <a:p>
            <a:r>
              <a:rPr lang="en-US" dirty="0"/>
              <a:t>Midterm</a:t>
            </a:r>
          </a:p>
        </p:txBody>
      </p:sp>
      <p:sp>
        <p:nvSpPr>
          <p:cNvPr id="3" name="Text Placeholder 2">
            <a:extLst>
              <a:ext uri="{FF2B5EF4-FFF2-40B4-BE49-F238E27FC236}">
                <a16:creationId xmlns="" xmlns:a16="http://schemas.microsoft.com/office/drawing/2014/main" id="{0FD9BC01-AC53-E140-ADD0-85E9C43E4C78}"/>
              </a:ext>
            </a:extLst>
          </p:cNvPr>
          <p:cNvSpPr>
            <a:spLocks noGrp="1"/>
          </p:cNvSpPr>
          <p:nvPr>
            <p:ph type="body" idx="1"/>
          </p:nvPr>
        </p:nvSpPr>
        <p:spPr>
          <a:xfrm>
            <a:off x="311700" y="680841"/>
            <a:ext cx="8520600" cy="3416400"/>
          </a:xfrm>
        </p:spPr>
        <p:txBody>
          <a:bodyPr/>
          <a:lstStyle/>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sz="1600" dirty="0"/>
          </a:p>
          <a:p>
            <a:pPr marL="114300" indent="0">
              <a:buNone/>
            </a:pPr>
            <a:endParaRPr lang="en-US" sz="1600" dirty="0"/>
          </a:p>
          <a:p>
            <a:pPr marL="114300" indent="0">
              <a:buNone/>
            </a:pPr>
            <a:r>
              <a:rPr lang="en-US" sz="1600" dirty="0">
                <a:solidFill>
                  <a:srgbClr val="FF0000"/>
                </a:solidFill>
              </a:rPr>
              <a:t>The parse trees are ambiguous. Precedence of operators is not respected (multiplication * has higher precedence than addition +). Operators with same precedence can group from left or right. For different values of I, these parse trees would have different results (</a:t>
            </a:r>
            <a:r>
              <a:rPr lang="en-US" sz="1600" dirty="0" err="1">
                <a:solidFill>
                  <a:srgbClr val="FF0000"/>
                </a:solidFill>
              </a:rPr>
              <a:t>e.g</a:t>
            </a:r>
            <a:r>
              <a:rPr lang="en-US" sz="1600" dirty="0">
                <a:solidFill>
                  <a:srgbClr val="FF0000"/>
                </a:solidFill>
              </a:rPr>
              <a:t> 1+2*3). A solution to the ambiguity problem is to rewrite the grammar so that it becomes an unambiguous expression grammar. </a:t>
            </a:r>
          </a:p>
        </p:txBody>
      </p:sp>
      <p:pic>
        <p:nvPicPr>
          <p:cNvPr id="7" name="Picture 6" descr="A screenshot of a cell phone&#10;&#10;Description automatically generated">
            <a:extLst>
              <a:ext uri="{FF2B5EF4-FFF2-40B4-BE49-F238E27FC236}">
                <a16:creationId xmlns="" xmlns:a16="http://schemas.microsoft.com/office/drawing/2014/main" id="{191C5D99-A343-994A-A2E2-935F8A89FB5B}"/>
              </a:ext>
            </a:extLst>
          </p:cNvPr>
          <p:cNvPicPr>
            <a:picLocks noChangeAspect="1"/>
          </p:cNvPicPr>
          <p:nvPr/>
        </p:nvPicPr>
        <p:blipFill>
          <a:blip r:embed="rId2"/>
          <a:stretch>
            <a:fillRect/>
          </a:stretch>
        </p:blipFill>
        <p:spPr>
          <a:xfrm>
            <a:off x="311700" y="680841"/>
            <a:ext cx="4769419" cy="2037568"/>
          </a:xfrm>
          <a:prstGeom prst="rect">
            <a:avLst/>
          </a:prstGeom>
        </p:spPr>
      </p:pic>
      <p:pic>
        <p:nvPicPr>
          <p:cNvPr id="9" name="Picture 8" descr="A picture containing object, clock&#10;&#10;Description automatically generated">
            <a:extLst>
              <a:ext uri="{FF2B5EF4-FFF2-40B4-BE49-F238E27FC236}">
                <a16:creationId xmlns="" xmlns:a16="http://schemas.microsoft.com/office/drawing/2014/main" id="{7E0E7FD1-7DA7-A543-AAC4-678462A21DF4}"/>
              </a:ext>
            </a:extLst>
          </p:cNvPr>
          <p:cNvPicPr>
            <a:picLocks noChangeAspect="1"/>
          </p:cNvPicPr>
          <p:nvPr/>
        </p:nvPicPr>
        <p:blipFill>
          <a:blip r:embed="rId3"/>
          <a:stretch>
            <a:fillRect/>
          </a:stretch>
        </p:blipFill>
        <p:spPr>
          <a:xfrm>
            <a:off x="5433116" y="1046259"/>
            <a:ext cx="3234299" cy="1834147"/>
          </a:xfrm>
          <a:prstGeom prst="rect">
            <a:avLst/>
          </a:prstGeom>
        </p:spPr>
      </p:pic>
    </p:spTree>
    <p:extLst>
      <p:ext uri="{BB962C8B-B14F-4D97-AF65-F5344CB8AC3E}">
        <p14:creationId xmlns:p14="http://schemas.microsoft.com/office/powerpoint/2010/main" val="366364727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 xmlns:a16="http://schemas.microsoft.com/office/drawing/2014/main" id="{943EB58C-F0D6-7D40-B4CA-08A8AB676896}"/>
              </a:ext>
            </a:extLst>
          </p:cNvPr>
          <p:cNvPicPr>
            <a:picLocks noChangeAspect="1"/>
          </p:cNvPicPr>
          <p:nvPr/>
        </p:nvPicPr>
        <p:blipFill>
          <a:blip r:embed="rId2"/>
          <a:stretch>
            <a:fillRect/>
          </a:stretch>
        </p:blipFill>
        <p:spPr>
          <a:xfrm>
            <a:off x="1122438" y="0"/>
            <a:ext cx="6899123" cy="5143500"/>
          </a:xfrm>
          <a:prstGeom prst="rect">
            <a:avLst/>
          </a:prstGeom>
        </p:spPr>
      </p:pic>
    </p:spTree>
    <p:extLst>
      <p:ext uri="{BB962C8B-B14F-4D97-AF65-F5344CB8AC3E}">
        <p14:creationId xmlns:p14="http://schemas.microsoft.com/office/powerpoint/2010/main" val="279624020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hoto, man, different&#10;&#10;Description automatically generated">
            <a:extLst>
              <a:ext uri="{FF2B5EF4-FFF2-40B4-BE49-F238E27FC236}">
                <a16:creationId xmlns="" xmlns:a16="http://schemas.microsoft.com/office/drawing/2014/main" id="{0F0A36C4-0EC8-C244-B20C-78CA74D346A6}"/>
              </a:ext>
            </a:extLst>
          </p:cNvPr>
          <p:cNvPicPr>
            <a:picLocks noChangeAspect="1"/>
          </p:cNvPicPr>
          <p:nvPr/>
        </p:nvPicPr>
        <p:blipFill>
          <a:blip r:embed="rId2"/>
          <a:stretch>
            <a:fillRect/>
          </a:stretch>
        </p:blipFill>
        <p:spPr>
          <a:xfrm>
            <a:off x="942218" y="0"/>
            <a:ext cx="7259563" cy="5143500"/>
          </a:xfrm>
          <a:prstGeom prst="rect">
            <a:avLst/>
          </a:prstGeom>
        </p:spPr>
      </p:pic>
    </p:spTree>
    <p:extLst>
      <p:ext uri="{BB962C8B-B14F-4D97-AF65-F5344CB8AC3E}">
        <p14:creationId xmlns:p14="http://schemas.microsoft.com/office/powerpoint/2010/main" val="154061259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90B689-A177-D94A-8B0B-2C95D2016512}"/>
              </a:ext>
            </a:extLst>
          </p:cNvPr>
          <p:cNvSpPr>
            <a:spLocks noGrp="1"/>
          </p:cNvSpPr>
          <p:nvPr>
            <p:ph type="title"/>
          </p:nvPr>
        </p:nvSpPr>
        <p:spPr>
          <a:xfrm>
            <a:off x="311700" y="-84015"/>
            <a:ext cx="8520600" cy="572700"/>
          </a:xfrm>
        </p:spPr>
        <p:txBody>
          <a:bodyPr/>
          <a:lstStyle/>
          <a:p>
            <a:r>
              <a:rPr lang="en-US" dirty="0"/>
              <a:t>Correlation clustering</a:t>
            </a:r>
            <a:r>
              <a:rPr lang="en-US" sz="800" dirty="0"/>
              <a:t/>
            </a:r>
            <a:br>
              <a:rPr lang="en-US" sz="800" dirty="0"/>
            </a:br>
            <a:r>
              <a:rPr lang="en-US" sz="800" dirty="0"/>
              <a:t>From Theory to Practice </a:t>
            </a:r>
            <a:r>
              <a:rPr lang="en-US" sz="800" dirty="0">
                <a:hlinkClick r:id="rId2"/>
              </a:rPr>
              <a:t>https://www.researchgate.net/publication/266660481_Correlation_clustering_from_theory_to_practice</a:t>
            </a:r>
            <a:endParaRPr lang="en-US" sz="800" dirty="0"/>
          </a:p>
        </p:txBody>
      </p:sp>
      <p:sp>
        <p:nvSpPr>
          <p:cNvPr id="3" name="TextBox 2">
            <a:extLst>
              <a:ext uri="{FF2B5EF4-FFF2-40B4-BE49-F238E27FC236}">
                <a16:creationId xmlns="" xmlns:a16="http://schemas.microsoft.com/office/drawing/2014/main" id="{84F54EE5-E662-3E44-B50B-9EA931443C21}"/>
              </a:ext>
            </a:extLst>
          </p:cNvPr>
          <p:cNvSpPr txBox="1"/>
          <p:nvPr/>
        </p:nvSpPr>
        <p:spPr>
          <a:xfrm>
            <a:off x="166484" y="514016"/>
            <a:ext cx="7999013" cy="738664"/>
          </a:xfrm>
          <a:prstGeom prst="rect">
            <a:avLst/>
          </a:prstGeom>
          <a:noFill/>
        </p:spPr>
        <p:txBody>
          <a:bodyPr wrap="square" rtlCol="0">
            <a:spAutoFit/>
          </a:bodyPr>
          <a:lstStyle/>
          <a:p>
            <a:endParaRPr lang="en-US" dirty="0"/>
          </a:p>
          <a:p>
            <a:endParaRPr lang="en-US" dirty="0"/>
          </a:p>
          <a:p>
            <a:endParaRPr lang="en-US" dirty="0"/>
          </a:p>
        </p:txBody>
      </p:sp>
      <p:pic>
        <p:nvPicPr>
          <p:cNvPr id="5" name="Picture 4" descr="A picture containing object, clock&#10;&#10;Description automatically generated">
            <a:extLst>
              <a:ext uri="{FF2B5EF4-FFF2-40B4-BE49-F238E27FC236}">
                <a16:creationId xmlns="" xmlns:a16="http://schemas.microsoft.com/office/drawing/2014/main" id="{00F823B3-7AE4-8A4E-9E96-814AE73CB29E}"/>
              </a:ext>
            </a:extLst>
          </p:cNvPr>
          <p:cNvPicPr>
            <a:picLocks noChangeAspect="1"/>
          </p:cNvPicPr>
          <p:nvPr/>
        </p:nvPicPr>
        <p:blipFill>
          <a:blip r:embed="rId3"/>
          <a:stretch>
            <a:fillRect/>
          </a:stretch>
        </p:blipFill>
        <p:spPr>
          <a:xfrm>
            <a:off x="1275348" y="992253"/>
            <a:ext cx="6359201" cy="4038952"/>
          </a:xfrm>
          <a:prstGeom prst="rect">
            <a:avLst/>
          </a:prstGeom>
        </p:spPr>
      </p:pic>
    </p:spTree>
    <p:extLst>
      <p:ext uri="{BB962C8B-B14F-4D97-AF65-F5344CB8AC3E}">
        <p14:creationId xmlns:p14="http://schemas.microsoft.com/office/powerpoint/2010/main" val="252710483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text on a white background&#10;&#10;Description automatically generated">
            <a:extLst>
              <a:ext uri="{FF2B5EF4-FFF2-40B4-BE49-F238E27FC236}">
                <a16:creationId xmlns="" xmlns:a16="http://schemas.microsoft.com/office/drawing/2014/main" id="{21038994-C575-0A4C-8EBD-C00A79BD6A5F}"/>
              </a:ext>
            </a:extLst>
          </p:cNvPr>
          <p:cNvPicPr>
            <a:picLocks noChangeAspect="1"/>
          </p:cNvPicPr>
          <p:nvPr/>
        </p:nvPicPr>
        <p:blipFill>
          <a:blip r:embed="rId2"/>
          <a:stretch>
            <a:fillRect/>
          </a:stretch>
        </p:blipFill>
        <p:spPr>
          <a:xfrm>
            <a:off x="339665" y="0"/>
            <a:ext cx="8464670" cy="5143500"/>
          </a:xfrm>
          <a:prstGeom prst="rect">
            <a:avLst/>
          </a:prstGeom>
        </p:spPr>
      </p:pic>
    </p:spTree>
    <p:extLst>
      <p:ext uri="{BB962C8B-B14F-4D97-AF65-F5344CB8AC3E}">
        <p14:creationId xmlns:p14="http://schemas.microsoft.com/office/powerpoint/2010/main" val="306127448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90B689-A177-D94A-8B0B-2C95D2016512}"/>
              </a:ext>
            </a:extLst>
          </p:cNvPr>
          <p:cNvSpPr>
            <a:spLocks noGrp="1"/>
          </p:cNvSpPr>
          <p:nvPr>
            <p:ph type="title"/>
          </p:nvPr>
        </p:nvSpPr>
        <p:spPr>
          <a:xfrm>
            <a:off x="311700" y="-84015"/>
            <a:ext cx="8520600" cy="572700"/>
          </a:xfrm>
        </p:spPr>
        <p:txBody>
          <a:bodyPr/>
          <a:lstStyle/>
          <a:p>
            <a:r>
              <a:rPr lang="en-US" sz="2400" dirty="0"/>
              <a:t>Scalable Clustering of News Search Results</a:t>
            </a:r>
            <a:r>
              <a:rPr lang="en-US" sz="800" dirty="0"/>
              <a:t/>
            </a:r>
            <a:br>
              <a:rPr lang="en-US" sz="800" dirty="0"/>
            </a:br>
            <a:r>
              <a:rPr lang="en-US" sz="800" dirty="0"/>
              <a:t>Yahoo Research, WSDM’11 </a:t>
            </a:r>
            <a:r>
              <a:rPr lang="en-US" sz="800" dirty="0">
                <a:hlinkClick r:id="rId2"/>
              </a:rPr>
              <a:t>http://www.yichang-cs.com/yahoo/wsdm11_onlineclustering.pdf</a:t>
            </a:r>
            <a:r>
              <a:rPr lang="en-US" sz="800" dirty="0"/>
              <a:t/>
            </a:r>
            <a:br>
              <a:rPr lang="en-US" sz="800" dirty="0"/>
            </a:br>
            <a:r>
              <a:rPr lang="en-US" sz="800" dirty="0"/>
              <a:t/>
            </a:r>
            <a:br>
              <a:rPr lang="en-US" sz="800" dirty="0"/>
            </a:br>
            <a:r>
              <a:rPr lang="en-US" sz="800" dirty="0"/>
              <a:t/>
            </a:r>
            <a:br>
              <a:rPr lang="en-US" sz="800" dirty="0"/>
            </a:br>
            <a:endParaRPr lang="en-US" sz="800" dirty="0"/>
          </a:p>
        </p:txBody>
      </p:sp>
      <p:sp>
        <p:nvSpPr>
          <p:cNvPr id="3" name="TextBox 2">
            <a:extLst>
              <a:ext uri="{FF2B5EF4-FFF2-40B4-BE49-F238E27FC236}">
                <a16:creationId xmlns="" xmlns:a16="http://schemas.microsoft.com/office/drawing/2014/main" id="{84F54EE5-E662-3E44-B50B-9EA931443C21}"/>
              </a:ext>
            </a:extLst>
          </p:cNvPr>
          <p:cNvSpPr txBox="1"/>
          <p:nvPr/>
        </p:nvSpPr>
        <p:spPr>
          <a:xfrm>
            <a:off x="166484" y="514016"/>
            <a:ext cx="7999013" cy="738664"/>
          </a:xfrm>
          <a:prstGeom prst="rect">
            <a:avLst/>
          </a:prstGeom>
          <a:noFill/>
        </p:spPr>
        <p:txBody>
          <a:bodyPr wrap="square" rtlCol="0">
            <a:spAutoFit/>
          </a:bodyPr>
          <a:lstStyle/>
          <a:p>
            <a:endParaRPr lang="en-US" dirty="0"/>
          </a:p>
          <a:p>
            <a:endParaRPr lang="en-US" dirty="0"/>
          </a:p>
          <a:p>
            <a:endParaRPr lang="en-US" dirty="0"/>
          </a:p>
        </p:txBody>
      </p:sp>
      <p:pic>
        <p:nvPicPr>
          <p:cNvPr id="5" name="Picture 4" descr="A screenshot of a cell phone&#10;&#10;Description automatically generated">
            <a:extLst>
              <a:ext uri="{FF2B5EF4-FFF2-40B4-BE49-F238E27FC236}">
                <a16:creationId xmlns="" xmlns:a16="http://schemas.microsoft.com/office/drawing/2014/main" id="{8D538771-69CE-B94B-B7D1-50A342A4EBFB}"/>
              </a:ext>
            </a:extLst>
          </p:cNvPr>
          <p:cNvPicPr>
            <a:picLocks noChangeAspect="1"/>
          </p:cNvPicPr>
          <p:nvPr/>
        </p:nvPicPr>
        <p:blipFill>
          <a:blip r:embed="rId3"/>
          <a:stretch>
            <a:fillRect/>
          </a:stretch>
        </p:blipFill>
        <p:spPr>
          <a:xfrm>
            <a:off x="1788694" y="488685"/>
            <a:ext cx="5384571" cy="4773126"/>
          </a:xfrm>
          <a:prstGeom prst="rect">
            <a:avLst/>
          </a:prstGeom>
        </p:spPr>
      </p:pic>
    </p:spTree>
    <p:extLst>
      <p:ext uri="{BB962C8B-B14F-4D97-AF65-F5344CB8AC3E}">
        <p14:creationId xmlns:p14="http://schemas.microsoft.com/office/powerpoint/2010/main" val="239477341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90B689-A177-D94A-8B0B-2C95D2016512}"/>
              </a:ext>
            </a:extLst>
          </p:cNvPr>
          <p:cNvSpPr>
            <a:spLocks noGrp="1"/>
          </p:cNvSpPr>
          <p:nvPr>
            <p:ph type="title"/>
          </p:nvPr>
        </p:nvSpPr>
        <p:spPr>
          <a:xfrm>
            <a:off x="311700" y="-84015"/>
            <a:ext cx="8520600" cy="572700"/>
          </a:xfrm>
        </p:spPr>
        <p:txBody>
          <a:bodyPr/>
          <a:lstStyle/>
          <a:p>
            <a:r>
              <a:rPr lang="en-US" sz="2400" dirty="0"/>
              <a:t>Scalable Clustering of News Search Results – </a:t>
            </a:r>
            <a:r>
              <a:rPr lang="en-US" sz="1800" dirty="0"/>
              <a:t>document features</a:t>
            </a:r>
            <a:r>
              <a:rPr lang="en-US" sz="800" dirty="0"/>
              <a:t/>
            </a:r>
            <a:br>
              <a:rPr lang="en-US" sz="800" dirty="0"/>
            </a:br>
            <a:r>
              <a:rPr lang="en-US" sz="800" dirty="0"/>
              <a:t>Yahoo Research, WSDM’11 </a:t>
            </a:r>
            <a:r>
              <a:rPr lang="en-US" sz="800" dirty="0">
                <a:hlinkClick r:id="rId2"/>
              </a:rPr>
              <a:t>http://www.yichang-cs.com/yahoo/wsdm11_onlineclustering.pdf</a:t>
            </a:r>
            <a:r>
              <a:rPr lang="en-US" sz="800" dirty="0"/>
              <a:t/>
            </a:r>
            <a:br>
              <a:rPr lang="en-US" sz="800" dirty="0"/>
            </a:br>
            <a:r>
              <a:rPr lang="en-US" sz="800" dirty="0"/>
              <a:t/>
            </a:r>
            <a:br>
              <a:rPr lang="en-US" sz="800" dirty="0"/>
            </a:br>
            <a:r>
              <a:rPr lang="en-US" sz="800" dirty="0"/>
              <a:t/>
            </a:r>
            <a:br>
              <a:rPr lang="en-US" sz="800" dirty="0"/>
            </a:br>
            <a:endParaRPr lang="en-US" sz="800" dirty="0"/>
          </a:p>
        </p:txBody>
      </p:sp>
      <p:sp>
        <p:nvSpPr>
          <p:cNvPr id="3" name="TextBox 2">
            <a:extLst>
              <a:ext uri="{FF2B5EF4-FFF2-40B4-BE49-F238E27FC236}">
                <a16:creationId xmlns="" xmlns:a16="http://schemas.microsoft.com/office/drawing/2014/main" id="{84F54EE5-E662-3E44-B50B-9EA931443C21}"/>
              </a:ext>
            </a:extLst>
          </p:cNvPr>
          <p:cNvSpPr txBox="1"/>
          <p:nvPr/>
        </p:nvSpPr>
        <p:spPr>
          <a:xfrm>
            <a:off x="166484" y="514016"/>
            <a:ext cx="7999013" cy="738664"/>
          </a:xfrm>
          <a:prstGeom prst="rect">
            <a:avLst/>
          </a:prstGeom>
          <a:noFill/>
        </p:spPr>
        <p:txBody>
          <a:bodyPr wrap="square" rtlCol="0">
            <a:spAutoFit/>
          </a:bodyPr>
          <a:lstStyle/>
          <a:p>
            <a:endParaRPr lang="en-US" dirty="0"/>
          </a:p>
          <a:p>
            <a:endParaRPr lang="en-US" dirty="0"/>
          </a:p>
          <a:p>
            <a:endParaRPr lang="en-US" dirty="0"/>
          </a:p>
        </p:txBody>
      </p:sp>
      <p:pic>
        <p:nvPicPr>
          <p:cNvPr id="7" name="Picture 6" descr="A close up of a newspaper&#10;&#10;Description automatically generated">
            <a:extLst>
              <a:ext uri="{FF2B5EF4-FFF2-40B4-BE49-F238E27FC236}">
                <a16:creationId xmlns="" xmlns:a16="http://schemas.microsoft.com/office/drawing/2014/main" id="{563F8C63-A0F2-E045-BF07-1BC60FBACFEF}"/>
              </a:ext>
            </a:extLst>
          </p:cNvPr>
          <p:cNvPicPr>
            <a:picLocks noChangeAspect="1"/>
          </p:cNvPicPr>
          <p:nvPr/>
        </p:nvPicPr>
        <p:blipFill>
          <a:blip r:embed="rId3"/>
          <a:stretch>
            <a:fillRect/>
          </a:stretch>
        </p:blipFill>
        <p:spPr>
          <a:xfrm>
            <a:off x="1422400" y="748297"/>
            <a:ext cx="6299200" cy="4064000"/>
          </a:xfrm>
          <a:prstGeom prst="rect">
            <a:avLst/>
          </a:prstGeom>
        </p:spPr>
      </p:pic>
    </p:spTree>
    <p:extLst>
      <p:ext uri="{BB962C8B-B14F-4D97-AF65-F5344CB8AC3E}">
        <p14:creationId xmlns:p14="http://schemas.microsoft.com/office/powerpoint/2010/main" val="124888372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84F54EE5-E662-3E44-B50B-9EA931443C21}"/>
              </a:ext>
            </a:extLst>
          </p:cNvPr>
          <p:cNvSpPr txBox="1"/>
          <p:nvPr/>
        </p:nvSpPr>
        <p:spPr>
          <a:xfrm>
            <a:off x="166484" y="514016"/>
            <a:ext cx="7999013" cy="738664"/>
          </a:xfrm>
          <a:prstGeom prst="rect">
            <a:avLst/>
          </a:prstGeom>
          <a:noFill/>
        </p:spPr>
        <p:txBody>
          <a:bodyPr wrap="square" rtlCol="0">
            <a:spAutoFit/>
          </a:bodyPr>
          <a:lstStyle/>
          <a:p>
            <a:endParaRPr lang="en-US" dirty="0"/>
          </a:p>
          <a:p>
            <a:endParaRPr lang="en-US" dirty="0"/>
          </a:p>
          <a:p>
            <a:endParaRPr lang="en-US" dirty="0"/>
          </a:p>
        </p:txBody>
      </p:sp>
      <p:sp>
        <p:nvSpPr>
          <p:cNvPr id="6" name="TextBox 5">
            <a:extLst>
              <a:ext uri="{FF2B5EF4-FFF2-40B4-BE49-F238E27FC236}">
                <a16:creationId xmlns="" xmlns:a16="http://schemas.microsoft.com/office/drawing/2014/main" id="{207A4250-3BB0-3246-81A4-5AC605668810}"/>
              </a:ext>
            </a:extLst>
          </p:cNvPr>
          <p:cNvSpPr txBox="1"/>
          <p:nvPr/>
        </p:nvSpPr>
        <p:spPr>
          <a:xfrm>
            <a:off x="166484" y="153069"/>
            <a:ext cx="8711984" cy="5139869"/>
          </a:xfrm>
          <a:prstGeom prst="rect">
            <a:avLst/>
          </a:prstGeom>
          <a:noFill/>
        </p:spPr>
        <p:txBody>
          <a:bodyPr wrap="square" rtlCol="0">
            <a:spAutoFit/>
          </a:bodyPr>
          <a:lstStyle/>
          <a:p>
            <a:r>
              <a:rPr lang="en-US" sz="2000" dirty="0"/>
              <a:t>A similarity graph is then constructed using the output of the LSH (hashing) process. </a:t>
            </a:r>
            <a:r>
              <a:rPr lang="en-US" sz="2000" b="1" i="1" dirty="0"/>
              <a:t>Each article is represented as a node in the graph and an edge exists between two nodes if its similarity exceeds the threshold.</a:t>
            </a:r>
            <a:r>
              <a:rPr lang="en-US" sz="2000" i="1" dirty="0"/>
              <a:t> </a:t>
            </a:r>
            <a:r>
              <a:rPr lang="en-US" sz="2000" dirty="0"/>
              <a:t>The edges are also weighted by the cosine similarity measure.</a:t>
            </a:r>
          </a:p>
          <a:p>
            <a:endParaRPr lang="en-US" sz="2000" b="1" dirty="0"/>
          </a:p>
          <a:p>
            <a:r>
              <a:rPr lang="en-US" sz="2000" dirty="0"/>
              <a:t>The similarity graph is then fed into a correlation clustering algorithm ..to partition the graph into clusters. Correlation clustering ...</a:t>
            </a:r>
            <a:r>
              <a:rPr lang="en-US" sz="2000" b="1" i="1" dirty="0"/>
              <a:t>attempts to minimize a cost function based on the number of dissimilar pairs in the same cluster and the number of similar pairs in different clusters</a:t>
            </a:r>
          </a:p>
          <a:p>
            <a:endParaRPr lang="en-US" sz="2000" b="1" dirty="0"/>
          </a:p>
          <a:p>
            <a:r>
              <a:rPr lang="en-US" sz="2000" dirty="0"/>
              <a:t>An important characteristic of the correlation clustering approach is that </a:t>
            </a:r>
            <a:r>
              <a:rPr lang="en-US" sz="2000" b="1" i="1" dirty="0"/>
              <a:t>it does not require the specification of the number of clusters</a:t>
            </a:r>
            <a:r>
              <a:rPr lang="en-US" sz="2000" dirty="0"/>
              <a:t>. This feature is important as </a:t>
            </a:r>
            <a:r>
              <a:rPr lang="en-US" sz="2000" b="1" i="1" dirty="0"/>
              <a:t>it is not easy to guess the number of clusters in an evolving corpus in which a major news event can trigger multiple stories over a few days.</a:t>
            </a:r>
          </a:p>
          <a:p>
            <a:endParaRPr lang="en-US" dirty="0"/>
          </a:p>
          <a:p>
            <a:endParaRPr lang="en-US" dirty="0"/>
          </a:p>
        </p:txBody>
      </p:sp>
    </p:spTree>
    <p:extLst>
      <p:ext uri="{BB962C8B-B14F-4D97-AF65-F5344CB8AC3E}">
        <p14:creationId xmlns:p14="http://schemas.microsoft.com/office/powerpoint/2010/main" val="215043588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1"/>
          <p:cNvSpPr txBox="1">
            <a:spLocks noGrp="1"/>
          </p:cNvSpPr>
          <p:nvPr>
            <p:ph type="body" idx="1"/>
          </p:nvPr>
        </p:nvSpPr>
        <p:spPr>
          <a:xfrm>
            <a:off x="311700" y="203475"/>
            <a:ext cx="8520600" cy="4365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3000"/>
          </a:p>
          <a:p>
            <a:pPr marL="0" lvl="0" indent="0" rtl="0">
              <a:spcBef>
                <a:spcPts val="1600"/>
              </a:spcBef>
              <a:spcAft>
                <a:spcPts val="0"/>
              </a:spcAft>
              <a:buNone/>
            </a:pPr>
            <a:r>
              <a:rPr lang="en" sz="3000"/>
              <a:t>What did you learn today?</a:t>
            </a:r>
            <a:endParaRPr sz="3000"/>
          </a:p>
          <a:p>
            <a:pPr marL="0" lvl="0" indent="0" rtl="0">
              <a:spcBef>
                <a:spcPts val="1600"/>
              </a:spcBef>
              <a:spcAft>
                <a:spcPts val="0"/>
              </a:spcAft>
              <a:buNone/>
            </a:pPr>
            <a:endParaRPr sz="3000"/>
          </a:p>
          <a:p>
            <a:pPr marL="0" lvl="0" indent="0" rtl="0">
              <a:spcBef>
                <a:spcPts val="1600"/>
              </a:spcBef>
              <a:spcAft>
                <a:spcPts val="1600"/>
              </a:spcAft>
              <a:buNone/>
            </a:pPr>
            <a:r>
              <a:rPr lang="en" sz="3000"/>
              <a:t>Questions?</a:t>
            </a:r>
            <a:endParaRPr sz="300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0FD9BC01-AC53-E140-ADD0-85E9C43E4C78}"/>
              </a:ext>
            </a:extLst>
          </p:cNvPr>
          <p:cNvSpPr>
            <a:spLocks noGrp="1"/>
          </p:cNvSpPr>
          <p:nvPr>
            <p:ph type="body" idx="1"/>
          </p:nvPr>
        </p:nvSpPr>
        <p:spPr>
          <a:xfrm>
            <a:off x="560353" y="1250335"/>
            <a:ext cx="8520600" cy="3416400"/>
          </a:xfrm>
        </p:spPr>
        <p:txBody>
          <a:bodyPr/>
          <a:lstStyle/>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sz="1600" dirty="0"/>
          </a:p>
          <a:p>
            <a:pPr marL="114300" indent="0">
              <a:buNone/>
            </a:pPr>
            <a:endParaRPr lang="en-US" sz="1600" dirty="0"/>
          </a:p>
        </p:txBody>
      </p:sp>
      <p:sp>
        <p:nvSpPr>
          <p:cNvPr id="4" name="Rectangle 2">
            <a:extLst>
              <a:ext uri="{FF2B5EF4-FFF2-40B4-BE49-F238E27FC236}">
                <a16:creationId xmlns="" xmlns:a16="http://schemas.microsoft.com/office/drawing/2014/main" id="{9429FAAE-F01F-574F-A401-204422CD0CC4}"/>
              </a:ext>
            </a:extLst>
          </p:cNvPr>
          <p:cNvSpPr>
            <a:spLocks noChangeArrowheads="1"/>
          </p:cNvSpPr>
          <p:nvPr/>
        </p:nvSpPr>
        <p:spPr bwMode="auto">
          <a:xfrm>
            <a:off x="137944" y="108141"/>
            <a:ext cx="7135287"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Q3. Consider the following grammar and sentence: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buClrTx/>
            </a:pPr>
            <a:r>
              <a:rPr lang="en-US" altLang="en-US" b="1" dirty="0">
                <a:solidFill>
                  <a:schemeClr val="tx1"/>
                </a:solidFill>
                <a:latin typeface="Calibri" panose="020F0502020204030204" pitchFamily="34" charset="0"/>
                <a:ea typeface="Calibri" panose="020F0502020204030204" pitchFamily="34" charset="0"/>
                <a:cs typeface="Calibri" panose="020F0502020204030204" pitchFamily="34" charset="0"/>
              </a:rPr>
              <a:t>Sentence</a:t>
            </a:r>
            <a:r>
              <a:rPr lang="en-US" altLang="en-US"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altLang="en-US" i="1" dirty="0">
                <a:solidFill>
                  <a:schemeClr val="tx1"/>
                </a:solidFill>
                <a:latin typeface="Calibri" panose="020F0502020204030204" pitchFamily="34" charset="0"/>
                <a:ea typeface="Calibri" panose="020F0502020204030204" pitchFamily="34" charset="0"/>
                <a:cs typeface="Calibri" panose="020F0502020204030204" pitchFamily="34" charset="0"/>
              </a:rPr>
              <a:t>I booked a flight from LA</a:t>
            </a:r>
            <a:endParaRPr lang="en-US" altLang="en-US" dirty="0">
              <a:solidFill>
                <a:schemeClr val="tx1"/>
              </a:solidFill>
            </a:endParaRPr>
          </a:p>
          <a:p>
            <a:pPr lvl="0" eaLnBrk="0" fontAlgn="base" hangingPunct="0">
              <a:spcBef>
                <a:spcPct val="0"/>
              </a:spcBef>
              <a:spcAft>
                <a:spcPct val="0"/>
              </a:spcAft>
              <a:buClrTx/>
            </a:pPr>
            <a:r>
              <a:rPr lang="en-US" altLang="en-US" b="1" dirty="0">
                <a:solidFill>
                  <a:schemeClr val="tx1"/>
                </a:solidFill>
                <a:latin typeface="Calibri" panose="020F0502020204030204" pitchFamily="34" charset="0"/>
                <a:ea typeface="Times New Roman" panose="02020603050405020304" pitchFamily="18" charset="0"/>
                <a:cs typeface="Calibri" panose="020F0502020204030204" pitchFamily="34" charset="0"/>
              </a:rPr>
              <a:t>   a.</a:t>
            </a:r>
            <a:r>
              <a:rPr lang="en-US" altLang="en-US" dirty="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altLang="en-US" b="1" dirty="0">
                <a:solidFill>
                  <a:schemeClr val="tx1"/>
                </a:solidFill>
                <a:latin typeface="Calibri" panose="020F0502020204030204" pitchFamily="34" charset="0"/>
                <a:ea typeface="Times New Roman" panose="02020603050405020304" pitchFamily="18" charset="0"/>
                <a:cs typeface="Calibri" panose="020F0502020204030204" pitchFamily="34" charset="0"/>
              </a:rPr>
              <a:t>[10 pts]</a:t>
            </a:r>
            <a:r>
              <a:rPr lang="en-US" altLang="en-US" dirty="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altLang="en-US" b="1" dirty="0">
                <a:solidFill>
                  <a:schemeClr val="tx1"/>
                </a:solidFill>
                <a:latin typeface="Calibri" panose="020F0502020204030204" pitchFamily="34" charset="0"/>
                <a:ea typeface="Times New Roman" panose="02020603050405020304" pitchFamily="18" charset="0"/>
                <a:cs typeface="Calibri" panose="020F0502020204030204" pitchFamily="34" charset="0"/>
              </a:rPr>
              <a:t>In what way is this sentence ambiguous? Describe different interpretations of </a:t>
            </a:r>
          </a:p>
          <a:p>
            <a:pPr lvl="0" eaLnBrk="0" fontAlgn="base" hangingPunct="0">
              <a:spcBef>
                <a:spcPct val="0"/>
              </a:spcBef>
              <a:spcAft>
                <a:spcPct val="0"/>
              </a:spcAft>
              <a:buClrTx/>
            </a:pPr>
            <a:r>
              <a:rPr lang="en-US" altLang="en-US" b="1" dirty="0">
                <a:solidFill>
                  <a:schemeClr val="tx1"/>
                </a:solidFill>
                <a:latin typeface="Calibri" panose="020F0502020204030204" pitchFamily="34" charset="0"/>
                <a:ea typeface="Times New Roman" panose="02020603050405020304" pitchFamily="18" charset="0"/>
                <a:cs typeface="Calibri" panose="020F0502020204030204" pitchFamily="34" charset="0"/>
              </a:rPr>
              <a:t>this sentence.</a:t>
            </a:r>
          </a:p>
          <a:p>
            <a:pPr lvl="0" eaLnBrk="0" fontAlgn="base" hangingPunct="0">
              <a:spcBef>
                <a:spcPct val="0"/>
              </a:spcBef>
              <a:spcAft>
                <a:spcPct val="0"/>
              </a:spcAft>
              <a:buClrTx/>
            </a:pPr>
            <a:endParaRPr lang="en-US" altLang="en-US" b="1" dirty="0">
              <a:solidFill>
                <a:srgbClr val="FF0000"/>
              </a:solidFill>
              <a:latin typeface="Calibri" panose="020F0502020204030204" pitchFamily="34" charset="0"/>
              <a:cs typeface="Calibri" panose="020F0502020204030204" pitchFamily="34" charset="0"/>
            </a:endParaRPr>
          </a:p>
          <a:p>
            <a:pPr lvl="0" eaLnBrk="0" fontAlgn="base" hangingPunct="0">
              <a:spcBef>
                <a:spcPct val="0"/>
              </a:spcBef>
              <a:spcAft>
                <a:spcPct val="0"/>
              </a:spcAft>
              <a:buClrTx/>
            </a:pPr>
            <a:r>
              <a:rPr lang="en-US" altLang="en-US" b="1" dirty="0">
                <a:solidFill>
                  <a:srgbClr val="FF0000"/>
                </a:solidFill>
                <a:latin typeface="Calibri" panose="020F0502020204030204" pitchFamily="34" charset="0"/>
                <a:cs typeface="Calibri" panose="020F0502020204030204" pitchFamily="34" charset="0"/>
              </a:rPr>
              <a:t>“Booked a flight” from LA</a:t>
            </a:r>
          </a:p>
          <a:p>
            <a:pPr lvl="0" eaLnBrk="0" fontAlgn="base" hangingPunct="0">
              <a:spcBef>
                <a:spcPct val="0"/>
              </a:spcBef>
              <a:spcAft>
                <a:spcPct val="0"/>
              </a:spcAft>
              <a:buClrTx/>
            </a:pPr>
            <a:endParaRPr lang="en-US" altLang="en-US" b="1" dirty="0">
              <a:solidFill>
                <a:srgbClr val="FF0000"/>
              </a:solidFill>
              <a:latin typeface="Calibri" panose="020F0502020204030204" pitchFamily="34" charset="0"/>
              <a:cs typeface="Calibri" panose="020F0502020204030204" pitchFamily="34" charset="0"/>
            </a:endParaRPr>
          </a:p>
          <a:p>
            <a:pPr lvl="0" eaLnBrk="0" fontAlgn="base" hangingPunct="0">
              <a:spcBef>
                <a:spcPct val="0"/>
              </a:spcBef>
              <a:spcAft>
                <a:spcPct val="0"/>
              </a:spcAft>
              <a:buClrTx/>
            </a:pPr>
            <a:r>
              <a:rPr lang="en-US" altLang="en-US" b="1" dirty="0">
                <a:solidFill>
                  <a:srgbClr val="FF0000"/>
                </a:solidFill>
                <a:latin typeface="Calibri" panose="020F0502020204030204" pitchFamily="34" charset="0"/>
                <a:cs typeface="Calibri" panose="020F0502020204030204" pitchFamily="34" charset="0"/>
              </a:rPr>
              <a:t>Booked “a flight from LA”;   “From LA” is a child of NP or VP. </a:t>
            </a:r>
          </a:p>
          <a:p>
            <a:pPr lvl="0" eaLnBrk="0" fontAlgn="base" hangingPunct="0">
              <a:spcBef>
                <a:spcPct val="0"/>
              </a:spcBef>
              <a:spcAft>
                <a:spcPct val="0"/>
              </a:spcAft>
              <a:buClrTx/>
            </a:pPr>
            <a:endParaRPr lang="en-US" altLang="en-US" dirty="0">
              <a:solidFill>
                <a:schemeClr val="tx1"/>
              </a:solidFill>
            </a:endParaRPr>
          </a:p>
          <a:p>
            <a:pPr lvl="0" eaLnBrk="0" fontAlgn="base" hangingPunct="0">
              <a:spcBef>
                <a:spcPct val="0"/>
              </a:spcBef>
              <a:spcAft>
                <a:spcPct val="0"/>
              </a:spcAft>
              <a:buClrTx/>
            </a:pPr>
            <a:r>
              <a:rPr lang="en-US" altLang="en-US" b="1" dirty="0">
                <a:solidFill>
                  <a:schemeClr val="tx1"/>
                </a:solidFill>
                <a:latin typeface="Calibri" panose="020F0502020204030204" pitchFamily="34" charset="0"/>
                <a:ea typeface="Times New Roman" panose="02020603050405020304" pitchFamily="18" charset="0"/>
                <a:cs typeface="Calibri" panose="020F0502020204030204" pitchFamily="34" charset="0"/>
              </a:rPr>
              <a:t>   b</a:t>
            </a:r>
            <a:r>
              <a:rPr lang="en-US" altLang="en-US" dirty="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altLang="en-US" b="1" dirty="0">
                <a:solidFill>
                  <a:schemeClr val="tx1"/>
                </a:solidFill>
                <a:latin typeface="Calibri" panose="020F0502020204030204" pitchFamily="34" charset="0"/>
                <a:ea typeface="Times New Roman" panose="02020603050405020304" pitchFamily="18" charset="0"/>
                <a:cs typeface="Calibri" panose="020F0502020204030204" pitchFamily="34" charset="0"/>
              </a:rPr>
              <a:t>[10 pts]</a:t>
            </a:r>
            <a:r>
              <a:rPr lang="en-US" altLang="en-US" dirty="0">
                <a:solidFill>
                  <a:schemeClr val="tx1"/>
                </a:solidFill>
                <a:latin typeface="Calibri" panose="020F0502020204030204" pitchFamily="34" charset="0"/>
                <a:ea typeface="Times New Roman" panose="02020603050405020304" pitchFamily="18" charset="0"/>
                <a:cs typeface="Calibri" panose="020F0502020204030204" pitchFamily="34" charset="0"/>
              </a:rPr>
              <a:t> </a:t>
            </a:r>
            <a:r>
              <a:rPr lang="en-US" altLang="en-US" b="1" dirty="0">
                <a:solidFill>
                  <a:schemeClr val="tx1"/>
                </a:solidFill>
                <a:latin typeface="Calibri" panose="020F0502020204030204" pitchFamily="34" charset="0"/>
                <a:ea typeface="Times New Roman" panose="02020603050405020304" pitchFamily="18" charset="0"/>
                <a:cs typeface="Calibri" panose="020F0502020204030204" pitchFamily="34" charset="0"/>
              </a:rPr>
              <a:t>Show the parse trees for this sentence and where the ambiguity manifests in the </a:t>
            </a:r>
          </a:p>
          <a:p>
            <a:pPr lvl="0" eaLnBrk="0" fontAlgn="base" hangingPunct="0">
              <a:spcBef>
                <a:spcPct val="0"/>
              </a:spcBef>
              <a:spcAft>
                <a:spcPct val="0"/>
              </a:spcAft>
              <a:buClrTx/>
            </a:pPr>
            <a:r>
              <a:rPr lang="en-US" altLang="en-US" b="1" dirty="0">
                <a:solidFill>
                  <a:schemeClr val="tx1"/>
                </a:solidFill>
                <a:latin typeface="Calibri" panose="020F0502020204030204" pitchFamily="34" charset="0"/>
                <a:ea typeface="Times New Roman" panose="02020603050405020304" pitchFamily="18" charset="0"/>
                <a:cs typeface="Calibri" panose="020F0502020204030204" pitchFamily="34" charset="0"/>
              </a:rPr>
              <a:t>parse trees.</a:t>
            </a:r>
            <a:r>
              <a:rPr lang="en-US" altLang="en-US" dirty="0">
                <a:solidFill>
                  <a:schemeClr val="tx1"/>
                </a:solidFill>
                <a:latin typeface="Calibri" panose="020F0502020204030204" pitchFamily="34" charset="0"/>
                <a:ea typeface="Times New Roman" panose="02020603050405020304" pitchFamily="18" charset="0"/>
                <a:cs typeface="Calibri" panose="020F0502020204030204" pitchFamily="34" charset="0"/>
              </a:rPr>
              <a:t> </a:t>
            </a: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7" descr="A screenshot of a cell phone&#10;&#10;Description automatically generated">
            <a:extLst>
              <a:ext uri="{FF2B5EF4-FFF2-40B4-BE49-F238E27FC236}">
                <a16:creationId xmlns="" xmlns:a16="http://schemas.microsoft.com/office/drawing/2014/main" id="{FFEE1342-9546-DA4A-97E4-C6068F29C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1176" y="274445"/>
            <a:ext cx="14859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map&#10;&#10;Description automatically generated">
            <a:extLst>
              <a:ext uri="{FF2B5EF4-FFF2-40B4-BE49-F238E27FC236}">
                <a16:creationId xmlns="" xmlns:a16="http://schemas.microsoft.com/office/drawing/2014/main" id="{DD89D8CC-70DB-894D-AB5E-6DAB80F3B25A}"/>
              </a:ext>
            </a:extLst>
          </p:cNvPr>
          <p:cNvPicPr/>
          <p:nvPr/>
        </p:nvPicPr>
        <p:blipFill>
          <a:blip r:embed="rId4">
            <a:extLst>
              <a:ext uri="{28A0092B-C50C-407E-A947-70E740481C1C}">
                <a14:useLocalDpi xmlns:a14="http://schemas.microsoft.com/office/drawing/2010/main" val="0"/>
              </a:ext>
            </a:extLst>
          </a:blip>
          <a:stretch>
            <a:fillRect/>
          </a:stretch>
        </p:blipFill>
        <p:spPr>
          <a:xfrm>
            <a:off x="311700" y="2948549"/>
            <a:ext cx="3232485" cy="2142380"/>
          </a:xfrm>
          <a:prstGeom prst="rect">
            <a:avLst/>
          </a:prstGeom>
        </p:spPr>
      </p:pic>
      <p:pic>
        <p:nvPicPr>
          <p:cNvPr id="11" name="Picture 10" descr="A picture containing text, map&#10;&#10;Description automatically generated">
            <a:extLst>
              <a:ext uri="{FF2B5EF4-FFF2-40B4-BE49-F238E27FC236}">
                <a16:creationId xmlns="" xmlns:a16="http://schemas.microsoft.com/office/drawing/2014/main" id="{91AA1EA7-245E-5D4D-B68B-40E1DC9E5701}"/>
              </a:ext>
            </a:extLst>
          </p:cNvPr>
          <p:cNvPicPr/>
          <p:nvPr/>
        </p:nvPicPr>
        <p:blipFill>
          <a:blip r:embed="rId5">
            <a:extLst>
              <a:ext uri="{28A0092B-C50C-407E-A947-70E740481C1C}">
                <a14:useLocalDpi xmlns:a14="http://schemas.microsoft.com/office/drawing/2010/main" val="0"/>
              </a:ext>
            </a:extLst>
          </a:blip>
          <a:stretch>
            <a:fillRect/>
          </a:stretch>
        </p:blipFill>
        <p:spPr>
          <a:xfrm>
            <a:off x="3904012" y="3035439"/>
            <a:ext cx="3804219" cy="2108061"/>
          </a:xfrm>
          <a:prstGeom prst="rect">
            <a:avLst/>
          </a:prstGeom>
        </p:spPr>
      </p:pic>
      <p:sp>
        <p:nvSpPr>
          <p:cNvPr id="6" name="Rectangle 5">
            <a:extLst>
              <a:ext uri="{FF2B5EF4-FFF2-40B4-BE49-F238E27FC236}">
                <a16:creationId xmlns="" xmlns:a16="http://schemas.microsoft.com/office/drawing/2014/main" id="{43ADB462-A6C6-8A44-95E4-D90068CA2058}"/>
              </a:ext>
            </a:extLst>
          </p:cNvPr>
          <p:cNvSpPr/>
          <p:nvPr/>
        </p:nvSpPr>
        <p:spPr>
          <a:xfrm>
            <a:off x="2213811" y="3641558"/>
            <a:ext cx="1411705" cy="14493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4444C805-F1B2-AD4D-A57C-9264B59D3B1A}"/>
              </a:ext>
            </a:extLst>
          </p:cNvPr>
          <p:cNvSpPr/>
          <p:nvPr/>
        </p:nvSpPr>
        <p:spPr>
          <a:xfrm>
            <a:off x="5954090" y="3500341"/>
            <a:ext cx="1834352" cy="15350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44280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0FD9BC01-AC53-E140-ADD0-85E9C43E4C78}"/>
              </a:ext>
            </a:extLst>
          </p:cNvPr>
          <p:cNvSpPr>
            <a:spLocks noGrp="1"/>
          </p:cNvSpPr>
          <p:nvPr>
            <p:ph type="body" idx="1"/>
          </p:nvPr>
        </p:nvSpPr>
        <p:spPr>
          <a:xfrm>
            <a:off x="560353" y="1250335"/>
            <a:ext cx="8520600" cy="3416400"/>
          </a:xfrm>
        </p:spPr>
        <p:txBody>
          <a:bodyPr/>
          <a:lstStyle/>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sz="1600" dirty="0"/>
          </a:p>
          <a:p>
            <a:pPr marL="114300" indent="0">
              <a:buNone/>
            </a:pPr>
            <a:endParaRPr lang="en-US" sz="1600" dirty="0"/>
          </a:p>
        </p:txBody>
      </p:sp>
      <p:sp>
        <p:nvSpPr>
          <p:cNvPr id="4" name="Rectangle 2">
            <a:extLst>
              <a:ext uri="{FF2B5EF4-FFF2-40B4-BE49-F238E27FC236}">
                <a16:creationId xmlns="" xmlns:a16="http://schemas.microsoft.com/office/drawing/2014/main" id="{9429FAAE-F01F-574F-A401-204422CD0CC4}"/>
              </a:ext>
            </a:extLst>
          </p:cNvPr>
          <p:cNvSpPr>
            <a:spLocks noChangeArrowheads="1"/>
          </p:cNvSpPr>
          <p:nvPr/>
        </p:nvSpPr>
        <p:spPr bwMode="auto">
          <a:xfrm>
            <a:off x="0" y="166739"/>
            <a:ext cx="9004371"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dirty="0"/>
              <a:t>Q4.  The image below shows Google search results for the query “harry potter”</a:t>
            </a:r>
            <a:endParaRPr lang="en-US" dirty="0"/>
          </a:p>
          <a:p>
            <a:pPr lvl="0" eaLnBrk="0" fontAlgn="base" hangingPunct="0">
              <a:spcBef>
                <a:spcPct val="0"/>
              </a:spcBef>
              <a:spcAft>
                <a:spcPct val="0"/>
              </a:spcAft>
              <a:buClrTx/>
            </a:pPr>
            <a:endParaRPr lang="en-US" altLang="en-US" b="1" dirty="0">
              <a:solidFill>
                <a:schemeClr val="tx1"/>
              </a:solidFill>
              <a:latin typeface="Calibri" panose="020F0502020204030204" pitchFamily="34" charset="0"/>
              <a:cs typeface="Calibri" panose="020F0502020204030204" pitchFamily="34" charset="0"/>
            </a:endParaRPr>
          </a:p>
          <a:p>
            <a:pPr fontAlgn="base"/>
            <a:r>
              <a:rPr lang="en-US" dirty="0"/>
              <a:t>As the results show, the query could represent any of the seven books in the </a:t>
            </a:r>
          </a:p>
          <a:p>
            <a:pPr fontAlgn="base"/>
            <a:r>
              <a:rPr lang="en-US" dirty="0"/>
              <a:t>harry potter franchise, any of the film adaptations of the books, a theme park, </a:t>
            </a:r>
          </a:p>
          <a:p>
            <a:pPr fontAlgn="base"/>
            <a:r>
              <a:rPr lang="en-US" dirty="0"/>
              <a:t>or a ride, an audiobook, cartoons, et al. </a:t>
            </a:r>
          </a:p>
          <a:p>
            <a:r>
              <a:rPr lang="en-US" dirty="0"/>
              <a:t> </a:t>
            </a:r>
          </a:p>
          <a:p>
            <a:r>
              <a:rPr lang="en-US" sz="1200" dirty="0"/>
              <a:t> </a:t>
            </a:r>
          </a:p>
          <a:p>
            <a:pPr marL="342900" indent="-342900">
              <a:buAutoNum type="alphaLcPeriod"/>
            </a:pPr>
            <a:r>
              <a:rPr lang="en-US" sz="1200" b="1" dirty="0">
                <a:solidFill>
                  <a:schemeClr val="tx1"/>
                </a:solidFill>
              </a:rPr>
              <a:t>[10 pts] Discuss why google shows a mix of such results and what </a:t>
            </a:r>
          </a:p>
          <a:p>
            <a:r>
              <a:rPr lang="en-US" sz="1200" b="1" dirty="0">
                <a:solidFill>
                  <a:schemeClr val="tx1"/>
                </a:solidFill>
              </a:rPr>
              <a:t>factors can influence the search results for this query that will be presented to you.</a:t>
            </a:r>
          </a:p>
          <a:p>
            <a:endParaRPr lang="en-US" sz="1200" b="1" dirty="0">
              <a:solidFill>
                <a:srgbClr val="FF0000"/>
              </a:solidFill>
            </a:endParaRPr>
          </a:p>
          <a:p>
            <a:r>
              <a:rPr lang="en-US" sz="1200" b="1" dirty="0">
                <a:solidFill>
                  <a:srgbClr val="FF0000"/>
                </a:solidFill>
              </a:rPr>
              <a:t>Ambiguous query intent </a:t>
            </a:r>
            <a:r>
              <a:rPr lang="en-US" sz="1200" dirty="0">
                <a:solidFill>
                  <a:srgbClr val="FF0000"/>
                </a:solidFill>
              </a:rPr>
              <a:t>for the query “Harry Potter”.  There are multiple </a:t>
            </a:r>
          </a:p>
          <a:p>
            <a:r>
              <a:rPr lang="en-US" sz="1200" dirty="0">
                <a:solidFill>
                  <a:srgbClr val="FF0000"/>
                </a:solidFill>
              </a:rPr>
              <a:t>semantic interpretations of this query  “harry potter book”, ”harry potter film”, </a:t>
            </a:r>
          </a:p>
          <a:p>
            <a:r>
              <a:rPr lang="en-US" sz="1200" dirty="0">
                <a:solidFill>
                  <a:srgbClr val="FF0000"/>
                </a:solidFill>
              </a:rPr>
              <a:t>etc. User customer behavior data (clicks, etc.) can fine tune the rank order </a:t>
            </a:r>
          </a:p>
          <a:p>
            <a:r>
              <a:rPr lang="en-US" sz="1200" dirty="0">
                <a:solidFill>
                  <a:srgbClr val="FF0000"/>
                </a:solidFill>
              </a:rPr>
              <a:t>of these interpretations. </a:t>
            </a:r>
          </a:p>
          <a:p>
            <a:endParaRPr lang="en-US" b="1" dirty="0">
              <a:solidFill>
                <a:srgbClr val="FF0000"/>
              </a:solidFill>
            </a:endParaRPr>
          </a:p>
          <a:p>
            <a:endParaRPr lang="en-US" b="1" dirty="0">
              <a:solidFill>
                <a:srgbClr val="FF0000"/>
              </a:solidFill>
            </a:endParaRPr>
          </a:p>
          <a:p>
            <a:r>
              <a:rPr lang="en-US" b="1" dirty="0">
                <a:solidFill>
                  <a:srgbClr val="FF0000"/>
                </a:solidFill>
              </a:rPr>
              <a:t>Personalization: </a:t>
            </a:r>
            <a:r>
              <a:rPr lang="en-US" dirty="0">
                <a:solidFill>
                  <a:srgbClr val="FF0000"/>
                </a:solidFill>
              </a:rPr>
              <a:t>(if logged in) based on a user's previous visits and preferences, </a:t>
            </a:r>
          </a:p>
          <a:p>
            <a:r>
              <a:rPr lang="en-US" dirty="0">
                <a:solidFill>
                  <a:srgbClr val="FF0000"/>
                </a:solidFill>
              </a:rPr>
              <a:t>The order of results will change and be more “personalized”. </a:t>
            </a:r>
          </a:p>
          <a:p>
            <a:endParaRPr lang="en-US" dirty="0">
              <a:solidFill>
                <a:srgbClr val="FF0000"/>
              </a:solidFill>
            </a:endParaRPr>
          </a:p>
          <a:p>
            <a:r>
              <a:rPr lang="en-US" dirty="0">
                <a:solidFill>
                  <a:srgbClr val="FF0000"/>
                </a:solidFill>
              </a:rPr>
              <a:t>For example, if the user has recently searched for theme parks, or has a history of searching for theme parks, the “harry potter theme parks” results will rank on top.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 name="Picture 12" descr="A screenshot of a social media post&#10;&#10;Description automatically generated">
            <a:extLst>
              <a:ext uri="{FF2B5EF4-FFF2-40B4-BE49-F238E27FC236}">
                <a16:creationId xmlns="" xmlns:a16="http://schemas.microsoft.com/office/drawing/2014/main" id="{8808B867-E969-1042-A29C-DC270CA8F7F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163797" y="548008"/>
            <a:ext cx="3256548" cy="2917087"/>
          </a:xfrm>
          <a:prstGeom prst="rect">
            <a:avLst/>
          </a:prstGeom>
        </p:spPr>
      </p:pic>
    </p:spTree>
    <p:extLst>
      <p:ext uri="{BB962C8B-B14F-4D97-AF65-F5344CB8AC3E}">
        <p14:creationId xmlns:p14="http://schemas.microsoft.com/office/powerpoint/2010/main" val="10107934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0FD9BC01-AC53-E140-ADD0-85E9C43E4C78}"/>
              </a:ext>
            </a:extLst>
          </p:cNvPr>
          <p:cNvSpPr>
            <a:spLocks noGrp="1"/>
          </p:cNvSpPr>
          <p:nvPr>
            <p:ph type="body" idx="1"/>
          </p:nvPr>
        </p:nvSpPr>
        <p:spPr>
          <a:xfrm>
            <a:off x="560353" y="1250335"/>
            <a:ext cx="8520600" cy="3416400"/>
          </a:xfrm>
        </p:spPr>
        <p:txBody>
          <a:bodyPr/>
          <a:lstStyle/>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sz="1600" dirty="0"/>
          </a:p>
          <a:p>
            <a:pPr marL="114300" indent="0">
              <a:buNone/>
            </a:pPr>
            <a:endParaRPr lang="en-US" sz="1600" dirty="0"/>
          </a:p>
        </p:txBody>
      </p:sp>
      <p:sp>
        <p:nvSpPr>
          <p:cNvPr id="4" name="Rectangle 2">
            <a:extLst>
              <a:ext uri="{FF2B5EF4-FFF2-40B4-BE49-F238E27FC236}">
                <a16:creationId xmlns="" xmlns:a16="http://schemas.microsoft.com/office/drawing/2014/main" id="{9429FAAE-F01F-574F-A401-204422CD0CC4}"/>
              </a:ext>
            </a:extLst>
          </p:cNvPr>
          <p:cNvSpPr>
            <a:spLocks noChangeArrowheads="1"/>
          </p:cNvSpPr>
          <p:nvPr/>
        </p:nvSpPr>
        <p:spPr bwMode="auto">
          <a:xfrm>
            <a:off x="0" y="65363"/>
            <a:ext cx="9004371"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200" b="1" dirty="0"/>
              <a:t>b. [15 pts] Consider the following sentence</a:t>
            </a:r>
            <a:r>
              <a:rPr lang="en-US" sz="1200" dirty="0"/>
              <a:t>:                              </a:t>
            </a:r>
          </a:p>
          <a:p>
            <a:r>
              <a:rPr lang="en-US" sz="1200" b="1" dirty="0"/>
              <a:t> </a:t>
            </a:r>
            <a:endParaRPr lang="en-US" sz="1200" dirty="0"/>
          </a:p>
          <a:p>
            <a:r>
              <a:rPr lang="en-US" sz="1200" i="1" dirty="0"/>
              <a:t>The </a:t>
            </a:r>
            <a:r>
              <a:rPr lang="en-US" sz="1200" b="1" i="1" dirty="0"/>
              <a:t>bank</a:t>
            </a:r>
            <a:r>
              <a:rPr lang="en-US" sz="1200" i="1" dirty="0"/>
              <a:t> can guarantee deposits will eventually cover future tuition costs because it invests in adjustable-rate mortgage securities. </a:t>
            </a:r>
            <a:endParaRPr lang="en-US" sz="1200" dirty="0"/>
          </a:p>
          <a:p>
            <a:r>
              <a:rPr lang="en-US" sz="1200" dirty="0"/>
              <a:t> </a:t>
            </a:r>
          </a:p>
          <a:p>
            <a:r>
              <a:rPr lang="en-US" sz="1200" dirty="0"/>
              <a:t>The word </a:t>
            </a:r>
            <a:r>
              <a:rPr lang="en-US" sz="1200" b="1" dirty="0"/>
              <a:t>bank</a:t>
            </a:r>
            <a:r>
              <a:rPr lang="en-US" sz="1200" dirty="0"/>
              <a:t> has multiple senses. Use Wordnet to show the top two sense, glossaries and examples for </a:t>
            </a:r>
            <a:r>
              <a:rPr lang="en-US" sz="1200" b="1" dirty="0"/>
              <a:t>bank</a:t>
            </a:r>
            <a:r>
              <a:rPr lang="en-US" sz="1200" dirty="0"/>
              <a:t> and describe (at a high level) how you can use this information to find the proper sense for this word in a sentence. </a:t>
            </a:r>
          </a:p>
          <a:p>
            <a:r>
              <a:rPr lang="en-US" sz="1200" dirty="0"/>
              <a:t> </a:t>
            </a:r>
          </a:p>
          <a:p>
            <a:r>
              <a:rPr lang="en-US" sz="1200" dirty="0"/>
              <a:t>Wordnet link: </a:t>
            </a:r>
            <a:r>
              <a:rPr lang="en-US" sz="1200" dirty="0">
                <a:hlinkClick r:id="rId3"/>
              </a:rPr>
              <a:t>http://wordnetweb.princeton.edu/perl/webwn</a:t>
            </a:r>
            <a:endParaRPr lang="en-US" sz="1200" dirty="0"/>
          </a:p>
          <a:p>
            <a:endParaRPr lang="en-US" sz="1200" b="1" dirty="0">
              <a:solidFill>
                <a:srgbClr val="FF0000"/>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r>
              <a:rPr lang="en-US" dirty="0">
                <a:solidFill>
                  <a:srgbClr val="FF0000"/>
                </a:solidFill>
              </a:rPr>
              <a:t>1. For every sense of the word being disambiguated </a:t>
            </a:r>
          </a:p>
          <a:p>
            <a:r>
              <a:rPr lang="en-US" dirty="0">
                <a:solidFill>
                  <a:srgbClr val="FF0000"/>
                </a:solidFill>
              </a:rPr>
              <a:t>count the amount of words that are in both</a:t>
            </a:r>
          </a:p>
          <a:p>
            <a:r>
              <a:rPr lang="en-US" dirty="0">
                <a:solidFill>
                  <a:srgbClr val="FF0000"/>
                </a:solidFill>
              </a:rPr>
              <a:t>neighborhood of that word and in the dictionary</a:t>
            </a:r>
          </a:p>
          <a:p>
            <a:r>
              <a:rPr lang="en-US" dirty="0">
                <a:solidFill>
                  <a:srgbClr val="FF0000"/>
                </a:solidFill>
              </a:rPr>
              <a:t>definition of that sense</a:t>
            </a:r>
          </a:p>
          <a:p>
            <a:endParaRPr lang="en-US" dirty="0">
              <a:solidFill>
                <a:srgbClr val="FF0000"/>
              </a:solidFill>
            </a:endParaRPr>
          </a:p>
          <a:p>
            <a:r>
              <a:rPr lang="en-US" dirty="0">
                <a:solidFill>
                  <a:srgbClr val="FF0000"/>
                </a:solidFill>
              </a:rPr>
              <a:t>2. The sense that is to be chosen is the sense which </a:t>
            </a:r>
          </a:p>
          <a:p>
            <a:r>
              <a:rPr lang="en-US" dirty="0">
                <a:solidFill>
                  <a:srgbClr val="FF0000"/>
                </a:solidFill>
              </a:rPr>
              <a:t>has the biggest number of this count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 xmlns:a16="http://schemas.microsoft.com/office/drawing/2014/main" id="{C2B4D494-467C-1141-A713-C1E07928055F}"/>
              </a:ext>
            </a:extLst>
          </p:cNvPr>
          <p:cNvPicPr/>
          <p:nvPr/>
        </p:nvPicPr>
        <p:blipFill>
          <a:blip r:embed="rId4">
            <a:extLst>
              <a:ext uri="{28A0092B-C50C-407E-A947-70E740481C1C}">
                <a14:useLocalDpi xmlns:a14="http://schemas.microsoft.com/office/drawing/2010/main" val="0"/>
              </a:ext>
            </a:extLst>
          </a:blip>
          <a:stretch>
            <a:fillRect/>
          </a:stretch>
        </p:blipFill>
        <p:spPr>
          <a:xfrm>
            <a:off x="4284543" y="1274851"/>
            <a:ext cx="4758119" cy="1634608"/>
          </a:xfrm>
          <a:prstGeom prst="rect">
            <a:avLst/>
          </a:prstGeom>
        </p:spPr>
      </p:pic>
      <p:pic>
        <p:nvPicPr>
          <p:cNvPr id="6" name="Picture 5" descr="A screenshot of a cell phone&#10;&#10;Description automatically generated">
            <a:extLst>
              <a:ext uri="{FF2B5EF4-FFF2-40B4-BE49-F238E27FC236}">
                <a16:creationId xmlns="" xmlns:a16="http://schemas.microsoft.com/office/drawing/2014/main" id="{76534CDD-4CFD-1A4E-BD3D-BB361F445192}"/>
              </a:ext>
            </a:extLst>
          </p:cNvPr>
          <p:cNvPicPr>
            <a:picLocks noChangeAspect="1"/>
          </p:cNvPicPr>
          <p:nvPr/>
        </p:nvPicPr>
        <p:blipFill>
          <a:blip r:embed="rId5"/>
          <a:stretch>
            <a:fillRect/>
          </a:stretch>
        </p:blipFill>
        <p:spPr>
          <a:xfrm>
            <a:off x="4572000" y="2884943"/>
            <a:ext cx="4347057" cy="2293085"/>
          </a:xfrm>
          <a:prstGeom prst="rect">
            <a:avLst/>
          </a:prstGeom>
        </p:spPr>
      </p:pic>
    </p:spTree>
    <p:extLst>
      <p:ext uri="{BB962C8B-B14F-4D97-AF65-F5344CB8AC3E}">
        <p14:creationId xmlns:p14="http://schemas.microsoft.com/office/powerpoint/2010/main" val="55598672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9429FAAE-F01F-574F-A401-204422CD0CC4}"/>
              </a:ext>
            </a:extLst>
          </p:cNvPr>
          <p:cNvSpPr>
            <a:spLocks noChangeArrowheads="1"/>
          </p:cNvSpPr>
          <p:nvPr/>
        </p:nvSpPr>
        <p:spPr bwMode="auto">
          <a:xfrm>
            <a:off x="0" y="1865856"/>
            <a:ext cx="9004371"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 xmlns:a16="http://schemas.microsoft.com/office/drawing/2014/main" id="{08EE0259-6F9F-B640-958E-F72BF3FA0989}"/>
              </a:ext>
            </a:extLst>
          </p:cNvPr>
          <p:cNvSpPr>
            <a:spLocks noChangeArrowheads="1"/>
          </p:cNvSpPr>
          <p:nvPr/>
        </p:nvSpPr>
        <p:spPr bwMode="auto">
          <a:xfrm>
            <a:off x="0" y="-19244"/>
            <a:ext cx="8707833"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Q5.</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You are building an online moving streaming service which enables looking up information on movies, genres, directors, actors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and customer movie preferences.</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600" b="0" i="0" u="none" strike="noStrike" cap="none" normalizeH="0" baseline="0" dirty="0">
              <a:ln>
                <a:noFill/>
              </a:ln>
              <a:solidFill>
                <a:schemeClr val="tx1"/>
              </a:solidFill>
              <a:effectLst/>
            </a:endParaRPr>
          </a:p>
          <a:p>
            <a:pPr eaLnBrk="0" fontAlgn="base" hangingPunct="0">
              <a:spcBef>
                <a:spcPct val="0"/>
              </a:spcBef>
              <a:spcAft>
                <a:spcPct val="0"/>
              </a:spcAft>
              <a:buClrTx/>
            </a:pPr>
            <a:r>
              <a:rPr lang="en-US" altLang="en-US" sz="900" dirty="0">
                <a:solidFill>
                  <a:schemeClr val="tx1"/>
                </a:solidFill>
                <a:latin typeface="Calibri" panose="020F0502020204030204" pitchFamily="34" charset="0"/>
                <a:ea typeface="Calibri" panose="020F0502020204030204" pitchFamily="34" charset="0"/>
                <a:cs typeface="Times New Roman" panose="02020603050405020304" pitchFamily="18" charset="0"/>
              </a:rPr>
              <a:t>**(Indiana Jones refers to Raiders of the Lost Ark (1981))</a:t>
            </a:r>
            <a:endParaRPr lang="en-US" altLang="en-US" sz="900" dirty="0">
              <a:solidFill>
                <a:schemeClr val="tx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100" name="Picture 6" descr="A close up of a device&#10;&#10;Description automatically generated">
            <a:extLst>
              <a:ext uri="{FF2B5EF4-FFF2-40B4-BE49-F238E27FC236}">
                <a16:creationId xmlns="" xmlns:a16="http://schemas.microsoft.com/office/drawing/2014/main" id="{EC150E19-E342-6745-8E38-05E3130F2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806" y="291596"/>
            <a:ext cx="3336758" cy="136099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a:extLst>
              <a:ext uri="{FF2B5EF4-FFF2-40B4-BE49-F238E27FC236}">
                <a16:creationId xmlns="" xmlns:a16="http://schemas.microsoft.com/office/drawing/2014/main" id="{0D6A77B6-376D-5946-88E9-01E493C27CED}"/>
              </a:ext>
            </a:extLst>
          </p:cNvPr>
          <p:cNvSpPr>
            <a:spLocks noChangeArrowheads="1"/>
          </p:cNvSpPr>
          <p:nvPr/>
        </p:nvSpPr>
        <p:spPr bwMode="auto">
          <a:xfrm>
            <a:off x="-32084" y="1346008"/>
            <a:ext cx="9208168"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 [10 pts] What is the customers intent (i.e. what are they looking for) with the following queries?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“Drama”, “Jurassic Park”, “Indiana Jones: Raiders of the lost ark”, “Steven Spielberg”</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FF0000"/>
              </a:solidFill>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solidFill>
                  <a:srgbClr val="FF0000"/>
                </a:solidFill>
                <a:latin typeface="Calibri" panose="020F0502020204030204" pitchFamily="34" charset="0"/>
                <a:cs typeface="Times New Roman" panose="02020603050405020304" pitchFamily="18" charset="0"/>
              </a:rPr>
              <a:t>Individual queries, not part of a session. Broad vs narrow, content vs non-content queries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FF0000"/>
                </a:solidFill>
                <a:latin typeface="Calibri" panose="020F0502020204030204" pitchFamily="34" charset="0"/>
                <a:cs typeface="Times New Roman" panose="02020603050405020304" pitchFamily="18" charset="0"/>
              </a:rPr>
              <a:t>“Drama” - broad intent (category), looking for any drama content. </a:t>
            </a:r>
          </a:p>
          <a:p>
            <a:pPr eaLnBrk="0" fontAlgn="base" hangingPunct="0">
              <a:spcBef>
                <a:spcPct val="0"/>
              </a:spcBef>
              <a:spcAft>
                <a:spcPct val="0"/>
              </a:spcAft>
              <a:buClrTx/>
            </a:pPr>
            <a:r>
              <a:rPr lang="en-US" altLang="en-US" sz="1200" dirty="0">
                <a:solidFill>
                  <a:srgbClr val="FF0000"/>
                </a:solidFill>
                <a:latin typeface="Calibri" panose="020F0502020204030204" pitchFamily="34" charset="0"/>
                <a:cs typeface="Times New Roman" panose="02020603050405020304" pitchFamily="18" charset="0"/>
              </a:rPr>
              <a:t>“Jurassic Park”/”Indiana Jones” – narrow intent: want a specific movie. </a:t>
            </a:r>
          </a:p>
          <a:p>
            <a:pPr eaLnBrk="0" fontAlgn="base" hangingPunct="0">
              <a:spcBef>
                <a:spcPct val="0"/>
              </a:spcBef>
              <a:spcAft>
                <a:spcPct val="0"/>
              </a:spcAft>
              <a:buClrTx/>
            </a:pPr>
            <a:r>
              <a:rPr lang="en-US" altLang="en-US" sz="1200" dirty="0">
                <a:solidFill>
                  <a:srgbClr val="FF0000"/>
                </a:solidFill>
                <a:latin typeface="Calibri" panose="020F0502020204030204" pitchFamily="34" charset="0"/>
                <a:cs typeface="Times New Roman" panose="02020603050405020304" pitchFamily="18" charset="0"/>
              </a:rPr>
              <a:t>“Steven Spielberg” - broad intent (director), looking for any drama content.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1" u="none" strike="noStrike" cap="none" normalizeH="0" baseline="0" dirty="0">
              <a:ln>
                <a:noFill/>
              </a:ln>
              <a:solidFill>
                <a:schemeClr val="tx1"/>
              </a:solidFill>
              <a:effectLst/>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 [5 pts] A customer searches for “Indiana Jones” but clicks on and watches “Jurassic Park” – what insights can you get from this customer action?  </a:t>
            </a:r>
            <a:r>
              <a:rPr kumimoji="0" lang="en-US" altLang="en-US" sz="120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There is a relationship between the two movies, whether its in the form of similar categories or similar directors/actors, etc.</a:t>
            </a:r>
            <a:endParaRPr kumimoji="0" lang="en-US" altLang="en-US" sz="600" i="0" u="none" strike="noStrike" cap="none" normalizeH="0" baseline="0" dirty="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b="1"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 [10 pts] The customer searches for “Indiana Jones: Raiders of the lost Ark” but it’s not available in their region (US, EU, Asia). What search results would you show the customer? Discuss how you would build that experience from a technical design perspective.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b="1" dirty="0">
              <a:solidFill>
                <a:schemeClr val="tx1"/>
              </a:solidFill>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solidFill>
                  <a:srgbClr val="FF0000"/>
                </a:solidFill>
                <a:latin typeface="Calibri" panose="020F0502020204030204" pitchFamily="34" charset="0"/>
                <a:cs typeface="Times New Roman" panose="02020603050405020304" pitchFamily="18" charset="0"/>
              </a:rPr>
              <a:t>Show results that are </a:t>
            </a:r>
            <a:r>
              <a:rPr lang="en-US" altLang="en-US" sz="1200" b="1" dirty="0" smtClean="0">
                <a:solidFill>
                  <a:srgbClr val="FF0000"/>
                </a:solidFill>
                <a:latin typeface="Calibri" panose="020F0502020204030204" pitchFamily="34" charset="0"/>
                <a:cs typeface="Times New Roman" panose="02020603050405020304" pitchFamily="18" charset="0"/>
              </a:rPr>
              <a:t>similar to</a:t>
            </a:r>
            <a:r>
              <a:rPr lang="en-US" altLang="en-US" sz="1200" b="1" dirty="0" smtClean="0">
                <a:solidFill>
                  <a:srgbClr val="FF0000"/>
                </a:solidFill>
                <a:latin typeface="Calibri" panose="020F0502020204030204" pitchFamily="34" charset="0"/>
                <a:cs typeface="Times New Roman" panose="02020603050405020304" pitchFamily="18" charset="0"/>
              </a:rPr>
              <a:t> </a:t>
            </a:r>
            <a:r>
              <a:rPr lang="en-US" altLang="en-US" sz="1200" b="1" dirty="0">
                <a:solidFill>
                  <a:srgbClr val="FF0000"/>
                </a:solidFill>
                <a:latin typeface="Calibri" panose="020F0502020204030204" pitchFamily="34" charset="0"/>
                <a:cs typeface="Times New Roman" panose="02020603050405020304" pitchFamily="18" charset="0"/>
              </a:rPr>
              <a:t>the movie and feature the same actors and director/</a:t>
            </a:r>
            <a:r>
              <a:rPr lang="en-US" altLang="en-US" sz="1200" b="1" dirty="0" smtClean="0">
                <a:solidFill>
                  <a:srgbClr val="FF0000"/>
                </a:solidFill>
                <a:latin typeface="Calibri" panose="020F0502020204030204" pitchFamily="34" charset="0"/>
                <a:cs typeface="Times New Roman" panose="02020603050405020304" pitchFamily="18" charset="0"/>
              </a:rPr>
              <a:t>producer.</a:t>
            </a:r>
            <a:endParaRPr lang="en-US" altLang="en-US" sz="1200" b="1" dirty="0">
              <a:solidFill>
                <a:srgbClr val="FF0000"/>
              </a:solidFill>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solidFill>
                  <a:srgbClr val="FF0000"/>
                </a:solidFill>
                <a:latin typeface="Calibri" panose="020F0502020204030204" pitchFamily="34" charset="0"/>
                <a:cs typeface="Times New Roman" panose="02020603050405020304" pitchFamily="18" charset="0"/>
              </a:rPr>
              <a:t>Define a query and context model: </a:t>
            </a:r>
            <a:r>
              <a:rPr lang="en-US" altLang="en-US" sz="1200" dirty="0">
                <a:solidFill>
                  <a:srgbClr val="FF0000"/>
                </a:solidFill>
                <a:latin typeface="Calibri" panose="020F0502020204030204" pitchFamily="34" charset="0"/>
                <a:cs typeface="Times New Roman" panose="02020603050405020304" pitchFamily="18" charset="0"/>
              </a:rPr>
              <a:t>context is name of the movie that was clicked, query is the full query text (not individual words).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FF0000"/>
                </a:solidFill>
                <a:latin typeface="Calibri" panose="020F0502020204030204" pitchFamily="34" charset="0"/>
                <a:cs typeface="Times New Roman" panose="02020603050405020304" pitchFamily="18" charset="0"/>
              </a:rPr>
              <a:t>Two queries are in the same context if they both lead to the same movie.  Get related queries from the knowledge graph for query expansion: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FF0000"/>
                </a:solidFill>
                <a:latin typeface="Calibri" panose="020F0502020204030204" pitchFamily="34" charset="0"/>
                <a:cs typeface="Times New Roman" panose="02020603050405020304" pitchFamily="18" charset="0"/>
              </a:rPr>
              <a:t>E.g., for “Indiana jones” --&gt; “action”, “Steven Spielberg” “Jurassic park”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72776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90B689-A177-D94A-8B0B-2C95D2016512}"/>
              </a:ext>
            </a:extLst>
          </p:cNvPr>
          <p:cNvSpPr>
            <a:spLocks noGrp="1"/>
          </p:cNvSpPr>
          <p:nvPr>
            <p:ph type="title"/>
          </p:nvPr>
        </p:nvSpPr>
        <p:spPr>
          <a:xfrm>
            <a:off x="311700" y="0"/>
            <a:ext cx="8520600" cy="572700"/>
          </a:xfrm>
        </p:spPr>
        <p:txBody>
          <a:bodyPr/>
          <a:lstStyle/>
          <a:p>
            <a:r>
              <a:rPr lang="en-US" dirty="0"/>
              <a:t>Document clustering </a:t>
            </a:r>
          </a:p>
        </p:txBody>
      </p:sp>
      <p:sp>
        <p:nvSpPr>
          <p:cNvPr id="3" name="TextBox 2">
            <a:extLst>
              <a:ext uri="{FF2B5EF4-FFF2-40B4-BE49-F238E27FC236}">
                <a16:creationId xmlns="" xmlns:a16="http://schemas.microsoft.com/office/drawing/2014/main" id="{84F54EE5-E662-3E44-B50B-9EA931443C21}"/>
              </a:ext>
            </a:extLst>
          </p:cNvPr>
          <p:cNvSpPr txBox="1"/>
          <p:nvPr/>
        </p:nvSpPr>
        <p:spPr>
          <a:xfrm>
            <a:off x="127221" y="653906"/>
            <a:ext cx="9016779" cy="2031325"/>
          </a:xfrm>
          <a:prstGeom prst="rect">
            <a:avLst/>
          </a:prstGeom>
          <a:noFill/>
        </p:spPr>
        <p:txBody>
          <a:bodyPr wrap="square" rtlCol="0">
            <a:spAutoFit/>
          </a:bodyPr>
          <a:lstStyle/>
          <a:p>
            <a:pPr algn="ctr"/>
            <a:endParaRPr lang="en-US" b="1" i="1" dirty="0"/>
          </a:p>
          <a:p>
            <a:r>
              <a:rPr lang="en-US" dirty="0"/>
              <a:t>Unsupervised machine learning </a:t>
            </a:r>
          </a:p>
          <a:p>
            <a:endParaRPr lang="en-US" dirty="0"/>
          </a:p>
          <a:p>
            <a:r>
              <a:rPr lang="en-US" dirty="0"/>
              <a:t>Organize a corpus of documents into various groups based on some features/attributes/properties of the documents.</a:t>
            </a:r>
          </a:p>
          <a:p>
            <a:endParaRPr lang="en-US" dirty="0"/>
          </a:p>
          <a:p>
            <a:endParaRPr lang="en-US" dirty="0"/>
          </a:p>
          <a:p>
            <a:r>
              <a:rPr lang="en-US" b="1" dirty="0"/>
              <a:t>How does it differ from document classification?</a:t>
            </a:r>
          </a:p>
          <a:p>
            <a:pPr algn="ctr"/>
            <a:endParaRPr lang="en-US" dirty="0"/>
          </a:p>
        </p:txBody>
      </p:sp>
      <p:pic>
        <p:nvPicPr>
          <p:cNvPr id="4" name="Picture 3">
            <a:extLst>
              <a:ext uri="{FF2B5EF4-FFF2-40B4-BE49-F238E27FC236}">
                <a16:creationId xmlns="" xmlns:a16="http://schemas.microsoft.com/office/drawing/2014/main" id="{876B8DE2-9428-0844-9A2F-C515FBFA9503}"/>
              </a:ext>
            </a:extLst>
          </p:cNvPr>
          <p:cNvPicPr>
            <a:picLocks noChangeAspect="1"/>
          </p:cNvPicPr>
          <p:nvPr/>
        </p:nvPicPr>
        <p:blipFill>
          <a:blip r:embed="rId2"/>
          <a:stretch>
            <a:fillRect/>
          </a:stretch>
        </p:blipFill>
        <p:spPr>
          <a:xfrm>
            <a:off x="2092380" y="2571750"/>
            <a:ext cx="4586508" cy="2356519"/>
          </a:xfrm>
          <a:prstGeom prst="rect">
            <a:avLst/>
          </a:prstGeom>
        </p:spPr>
      </p:pic>
    </p:spTree>
    <p:extLst>
      <p:ext uri="{BB962C8B-B14F-4D97-AF65-F5344CB8AC3E}">
        <p14:creationId xmlns:p14="http://schemas.microsoft.com/office/powerpoint/2010/main" val="30547657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84F54EE5-E662-3E44-B50B-9EA931443C21}"/>
              </a:ext>
            </a:extLst>
          </p:cNvPr>
          <p:cNvSpPr txBox="1"/>
          <p:nvPr/>
        </p:nvSpPr>
        <p:spPr>
          <a:xfrm>
            <a:off x="63610" y="0"/>
            <a:ext cx="9016779" cy="6093976"/>
          </a:xfrm>
          <a:prstGeom prst="rect">
            <a:avLst/>
          </a:prstGeom>
          <a:noFill/>
        </p:spPr>
        <p:txBody>
          <a:bodyPr wrap="square" rtlCol="0">
            <a:spAutoFit/>
          </a:bodyPr>
          <a:lstStyle/>
          <a:p>
            <a:r>
              <a:rPr lang="en-US" b="1" u="sng" dirty="0"/>
              <a:t>Centroid-based clustering models</a:t>
            </a:r>
            <a:r>
              <a:rPr lang="en-US" dirty="0"/>
              <a:t> </a:t>
            </a:r>
            <a:r>
              <a:rPr lang="en-US" sz="1000" dirty="0"/>
              <a:t>(k-means, k-medoid, “bisecting” k-means, et al)</a:t>
            </a:r>
            <a:endParaRPr lang="en-US" sz="1000" b="1" u="sng" dirty="0"/>
          </a:p>
          <a:p>
            <a:r>
              <a:rPr lang="en-US" dirty="0"/>
              <a:t>Each cluster has a central representative member that represents each cluster and has features that distinguish that cluster from others. </a:t>
            </a:r>
          </a:p>
          <a:p>
            <a:endParaRPr lang="en-US" dirty="0"/>
          </a:p>
          <a:p>
            <a:r>
              <a:rPr lang="en-US" dirty="0"/>
              <a:t>Define distance metric (cosine, </a:t>
            </a:r>
            <a:r>
              <a:rPr lang="en-US" dirty="0" err="1"/>
              <a:t>jaccard</a:t>
            </a:r>
            <a:r>
              <a:rPr lang="en-US" dirty="0"/>
              <a:t>, </a:t>
            </a:r>
            <a:r>
              <a:rPr lang="en-US" dirty="0" err="1"/>
              <a:t>manhattan</a:t>
            </a:r>
            <a:r>
              <a:rPr lang="en-US" dirty="0"/>
              <a:t>, </a:t>
            </a:r>
            <a:r>
              <a:rPr lang="en-US" dirty="0" err="1"/>
              <a:t>etc</a:t>
            </a:r>
            <a:r>
              <a:rPr lang="en-US" dirty="0"/>
              <a:t>)</a:t>
            </a:r>
          </a:p>
          <a:p>
            <a:endParaRPr lang="en-US" dirty="0"/>
          </a:p>
          <a:p>
            <a:r>
              <a:rPr lang="en-US" dirty="0"/>
              <a:t>Value of ”k”</a:t>
            </a:r>
          </a:p>
          <a:p>
            <a:endParaRPr lang="en-US" dirty="0"/>
          </a:p>
          <a:p>
            <a:endParaRPr lang="en-US" dirty="0"/>
          </a:p>
          <a:p>
            <a:r>
              <a:rPr lang="en-US" b="1" u="sng" dirty="0"/>
              <a:t>Hierarchical clustering models (connectivity-based models)</a:t>
            </a:r>
          </a:p>
          <a:p>
            <a:endParaRPr lang="en-US" sz="1200" b="1" dirty="0"/>
          </a:p>
          <a:p>
            <a:r>
              <a:rPr lang="en-US" dirty="0"/>
              <a:t>Creates a nested sequence of partitions, with a single, all inclusive cluster at the top </a:t>
            </a:r>
          </a:p>
          <a:p>
            <a:r>
              <a:rPr lang="en-US" dirty="0"/>
              <a:t>and singleton clusters of individual points at the bottom. </a:t>
            </a:r>
          </a:p>
          <a:p>
            <a:endParaRPr lang="en-US" dirty="0"/>
          </a:p>
          <a:p>
            <a:r>
              <a:rPr lang="en-US" dirty="0"/>
              <a:t>Each intermediate level can be viewed as combining two clusters from the next </a:t>
            </a:r>
          </a:p>
          <a:p>
            <a:r>
              <a:rPr lang="en-US" dirty="0"/>
              <a:t>lower level (or splitting a cluster from the next higher level). </a:t>
            </a:r>
          </a:p>
          <a:p>
            <a:endParaRPr lang="en-US" dirty="0"/>
          </a:p>
          <a:p>
            <a:r>
              <a:rPr lang="en-US" dirty="0"/>
              <a:t>Resulting tree is called a </a:t>
            </a:r>
            <a:r>
              <a:rPr lang="en-US" b="1" dirty="0" err="1"/>
              <a:t>dendogram</a:t>
            </a:r>
            <a:r>
              <a:rPr lang="en-US" dirty="0"/>
              <a:t>. </a:t>
            </a:r>
          </a:p>
          <a:p>
            <a:endParaRPr lang="en-US" dirty="0"/>
          </a:p>
          <a:p>
            <a:r>
              <a:rPr lang="en-US" dirty="0"/>
              <a:t>a) </a:t>
            </a:r>
            <a:r>
              <a:rPr lang="en-US" b="1" dirty="0"/>
              <a:t>Agglomerative (bottom up)</a:t>
            </a:r>
            <a:r>
              <a:rPr lang="en-US" dirty="0"/>
              <a:t>: Start with the points as individual clusters and, at each step, merge the most similar or closest pair of clusters. This requires a definition of cluster similarity or distance. </a:t>
            </a:r>
          </a:p>
          <a:p>
            <a:r>
              <a:rPr lang="en-US" dirty="0"/>
              <a:t>b) </a:t>
            </a:r>
            <a:r>
              <a:rPr lang="en-US" b="1" dirty="0"/>
              <a:t>Divisive(top down)</a:t>
            </a:r>
            <a:r>
              <a:rPr lang="en-US" dirty="0"/>
              <a:t>: Start with one, all-inclusive cluster and, at each step, split a cluster until only singleton clusters of individual points remain. In this case, we need to decide, at each step, which cluster to split and how to perform the split.</a:t>
            </a:r>
          </a:p>
          <a:p>
            <a:endParaRPr lang="en-US" dirty="0"/>
          </a:p>
          <a:p>
            <a:endParaRPr lang="en-US" dirty="0"/>
          </a:p>
          <a:p>
            <a:endParaRPr lang="en-US" dirty="0"/>
          </a:p>
        </p:txBody>
      </p:sp>
      <p:pic>
        <p:nvPicPr>
          <p:cNvPr id="7" name="Picture 6">
            <a:extLst>
              <a:ext uri="{FF2B5EF4-FFF2-40B4-BE49-F238E27FC236}">
                <a16:creationId xmlns="" xmlns:a16="http://schemas.microsoft.com/office/drawing/2014/main" id="{52DC5988-A035-5B4F-AF8A-7F0060C4BF3E}"/>
              </a:ext>
            </a:extLst>
          </p:cNvPr>
          <p:cNvPicPr>
            <a:picLocks noChangeAspect="1"/>
          </p:cNvPicPr>
          <p:nvPr/>
        </p:nvPicPr>
        <p:blipFill>
          <a:blip r:embed="rId2"/>
          <a:stretch>
            <a:fillRect/>
          </a:stretch>
        </p:blipFill>
        <p:spPr>
          <a:xfrm>
            <a:off x="6715626" y="1803733"/>
            <a:ext cx="2235868" cy="2235868"/>
          </a:xfrm>
          <a:prstGeom prst="rect">
            <a:avLst/>
          </a:prstGeom>
        </p:spPr>
      </p:pic>
      <p:pic>
        <p:nvPicPr>
          <p:cNvPr id="8" name="Picture 7">
            <a:extLst>
              <a:ext uri="{FF2B5EF4-FFF2-40B4-BE49-F238E27FC236}">
                <a16:creationId xmlns="" xmlns:a16="http://schemas.microsoft.com/office/drawing/2014/main" id="{95508B1D-C93B-E745-ABE8-2D5868AE9E07}"/>
              </a:ext>
            </a:extLst>
          </p:cNvPr>
          <p:cNvPicPr>
            <a:picLocks noChangeAspect="1"/>
          </p:cNvPicPr>
          <p:nvPr/>
        </p:nvPicPr>
        <p:blipFill>
          <a:blip r:embed="rId3"/>
          <a:stretch>
            <a:fillRect/>
          </a:stretch>
        </p:blipFill>
        <p:spPr>
          <a:xfrm>
            <a:off x="4899191" y="470232"/>
            <a:ext cx="1687539" cy="1489005"/>
          </a:xfrm>
          <a:prstGeom prst="rect">
            <a:avLst/>
          </a:prstGeom>
        </p:spPr>
      </p:pic>
    </p:spTree>
    <p:extLst>
      <p:ext uri="{BB962C8B-B14F-4D97-AF65-F5344CB8AC3E}">
        <p14:creationId xmlns:p14="http://schemas.microsoft.com/office/powerpoint/2010/main" val="134869611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84F54EE5-E662-3E44-B50B-9EA931443C21}"/>
              </a:ext>
            </a:extLst>
          </p:cNvPr>
          <p:cNvSpPr txBox="1"/>
          <p:nvPr/>
        </p:nvSpPr>
        <p:spPr>
          <a:xfrm>
            <a:off x="63610" y="-85110"/>
            <a:ext cx="9016779" cy="5155257"/>
          </a:xfrm>
          <a:prstGeom prst="rect">
            <a:avLst/>
          </a:prstGeom>
          <a:noFill/>
        </p:spPr>
        <p:txBody>
          <a:bodyPr wrap="square" rtlCol="0">
            <a:spAutoFit/>
          </a:bodyPr>
          <a:lstStyle/>
          <a:p>
            <a:endParaRPr lang="en-US" dirty="0"/>
          </a:p>
          <a:p>
            <a:r>
              <a:rPr lang="en-US" sz="1500" dirty="0"/>
              <a:t>Hierarchical clustering methods are usually “better” than centroid methods but slower.  </a:t>
            </a:r>
            <a:r>
              <a:rPr lang="en-US" sz="1500" b="1" dirty="0"/>
              <a:t>(quality vs efficiency)</a:t>
            </a:r>
          </a:p>
          <a:p>
            <a:endParaRPr lang="en-US" sz="1500" dirty="0"/>
          </a:p>
          <a:p>
            <a:r>
              <a:rPr lang="en-US" sz="1500" dirty="0"/>
              <a:t>Hierarchical clustering is often portrayed as the better-quality clustering approach but is limited because of its quadratic time complexity. </a:t>
            </a:r>
          </a:p>
          <a:p>
            <a:endParaRPr lang="en-US" sz="1500" dirty="0"/>
          </a:p>
          <a:p>
            <a:r>
              <a:rPr lang="en-US" sz="1500" dirty="0"/>
              <a:t>K-means and its variants have a time complexity which is linear in the number of documents but are thought to produce inferior clusters.</a:t>
            </a:r>
          </a:p>
          <a:p>
            <a:endParaRPr lang="en-US" sz="1500" dirty="0"/>
          </a:p>
          <a:p>
            <a:r>
              <a:rPr lang="en-US" sz="1500" b="1" dirty="0"/>
              <a:t>“Hybrid approach” </a:t>
            </a:r>
            <a:r>
              <a:rPr lang="en-US" sz="1500" dirty="0"/>
              <a:t>– best of both worlds</a:t>
            </a:r>
          </a:p>
          <a:p>
            <a:endParaRPr lang="en-US" sz="1500" dirty="0"/>
          </a:p>
          <a:p>
            <a:r>
              <a:rPr lang="en-US" sz="1500" b="1" u="sng" dirty="0"/>
              <a:t>Use cases: </a:t>
            </a:r>
          </a:p>
          <a:p>
            <a:r>
              <a:rPr lang="en-US" sz="1500" dirty="0"/>
              <a:t>Improving the precision or recall in information retrieval systems and as an efficient way of finding the nearest neighbors of a document.</a:t>
            </a:r>
          </a:p>
          <a:p>
            <a:endParaRPr lang="en-US" sz="1500" dirty="0"/>
          </a:p>
          <a:p>
            <a:r>
              <a:rPr lang="en-US" sz="1500" dirty="0"/>
              <a:t>Creating and browsing a collection of documents </a:t>
            </a:r>
          </a:p>
          <a:p>
            <a:endParaRPr lang="en-US" sz="1500" dirty="0"/>
          </a:p>
          <a:p>
            <a:r>
              <a:rPr lang="en-US" sz="1500" dirty="0"/>
              <a:t>Organizing the results returned by a search engine in response to a user’s query</a:t>
            </a:r>
          </a:p>
          <a:p>
            <a:r>
              <a:rPr lang="en-US" sz="1500" dirty="0"/>
              <a:t> </a:t>
            </a:r>
          </a:p>
          <a:p>
            <a:r>
              <a:rPr lang="en-US" sz="1500" dirty="0"/>
              <a:t>Automatically generate hierarchical clusters of documents (generating a taxonomy, e.g., Amazon ecommerce, Yahoo News, etc.)</a:t>
            </a:r>
          </a:p>
        </p:txBody>
      </p:sp>
    </p:spTree>
    <p:extLst>
      <p:ext uri="{BB962C8B-B14F-4D97-AF65-F5344CB8AC3E}">
        <p14:creationId xmlns:p14="http://schemas.microsoft.com/office/powerpoint/2010/main" val="335929424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30658</TotalTime>
  <Words>1684</Words>
  <Application>Microsoft Macintosh PowerPoint</Application>
  <PresentationFormat>On-screen Show (16:9)</PresentationFormat>
  <Paragraphs>235</Paragraphs>
  <Slides>27</Slides>
  <Notes>6</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Simple Light</vt:lpstr>
      <vt:lpstr>Natural Language Processing Unit 11  Semantic Analysis: Document Clustering </vt:lpstr>
      <vt:lpstr>Midterm</vt:lpstr>
      <vt:lpstr>PowerPoint Presentation</vt:lpstr>
      <vt:lpstr>PowerPoint Presentation</vt:lpstr>
      <vt:lpstr>PowerPoint Presentation</vt:lpstr>
      <vt:lpstr>PowerPoint Presentation</vt:lpstr>
      <vt:lpstr>Document clustering </vt:lpstr>
      <vt:lpstr>PowerPoint Presentation</vt:lpstr>
      <vt:lpstr>PowerPoint Presentation</vt:lpstr>
      <vt:lpstr>k-Means .. </vt:lpstr>
      <vt:lpstr>PowerPoint Presentation</vt:lpstr>
      <vt:lpstr>Problems with k-means</vt:lpstr>
      <vt:lpstr>PowerPoint Presentation</vt:lpstr>
      <vt:lpstr>PowerPoint Presentation</vt:lpstr>
      <vt:lpstr>PowerPoint Presentation</vt:lpstr>
      <vt:lpstr>PowerPoint Presentation</vt:lpstr>
      <vt:lpstr>Evaluation of Cluster Quality “clusters are in the eye of the beholder”! A comparison of document clustering techniques http://www.stat.cmu.edu/~rnugent/PCMI2016/papers/DocClusterComparison.pdf</vt:lpstr>
      <vt:lpstr>Evaluation of Cluster Quality “clusters are in the eye of the beholder”! A comparison of document clustering techniques http://www.stat.cmu.edu/~rnugent/PCMI2016/papers/DocClusterComparison.pdf</vt:lpstr>
      <vt:lpstr>Entity Resolution / Document deduplication </vt:lpstr>
      <vt:lpstr>PowerPoint Presentation</vt:lpstr>
      <vt:lpstr>PowerPoint Presentation</vt:lpstr>
      <vt:lpstr>Correlation clustering From Theory to Practice https://www.researchgate.net/publication/266660481_Correlation_clustering_from_theory_to_practice</vt:lpstr>
      <vt:lpstr>PowerPoint Presentation</vt:lpstr>
      <vt:lpstr>Scalable Clustering of News Search Results Yahoo Research, WSDM’11 http://www.yichang-cs.com/yahoo/wsdm11_onlineclustering.pdf   </vt:lpstr>
      <vt:lpstr>Scalable Clustering of News Search Results – document features Yahoo Research, WSDM’11 http://www.yichang-cs.com/yahoo/wsdm11_onlineclustering.pdf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Doing Data Science Unit 1</dc:title>
  <cp:lastModifiedBy>Faizan Javed</cp:lastModifiedBy>
  <cp:revision>418</cp:revision>
  <dcterms:modified xsi:type="dcterms:W3CDTF">2020-07-15T02:46:19Z</dcterms:modified>
</cp:coreProperties>
</file>